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78" r:id="rId14"/>
    <p:sldId id="269" r:id="rId15"/>
    <p:sldId id="270" r:id="rId16"/>
    <p:sldId id="271" r:id="rId17"/>
    <p:sldId id="277" r:id="rId18"/>
    <p:sldId id="272" r:id="rId19"/>
    <p:sldId id="273" r:id="rId20"/>
    <p:sldId id="274" r:id="rId21"/>
    <p:sldId id="275" r:id="rId22"/>
    <p:sldId id="276" r:id="rId23"/>
    <p:sldId id="279"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EAEAC"/>
    <a:srgbClr val="6E4F3F"/>
    <a:srgbClr val="C5C7C4"/>
    <a:srgbClr val="14A73B"/>
    <a:srgbClr val="F0E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0798" autoAdjust="0"/>
  </p:normalViewPr>
  <p:slideViewPr>
    <p:cSldViewPr snapToGrid="0">
      <p:cViewPr varScale="1">
        <p:scale>
          <a:sx n="92" d="100"/>
          <a:sy n="92" d="100"/>
        </p:scale>
        <p:origin x="1314" y="90"/>
      </p:cViewPr>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4DEBD5-DC73-41A3-A114-43C804911107}" type="datetimeFigureOut">
              <a:rPr lang="en-US" smtClean="0"/>
              <a:t>9/29/2017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618C28-DA14-4AAF-9B1B-C7830805817D}" type="slidenum">
              <a:rPr lang="en-US" smtClean="0"/>
              <a:t>‹#›</a:t>
            </a:fld>
            <a:endParaRPr lang="en-US"/>
          </a:p>
        </p:txBody>
      </p:sp>
    </p:spTree>
    <p:extLst>
      <p:ext uri="{BB962C8B-B14F-4D97-AF65-F5344CB8AC3E}">
        <p14:creationId xmlns:p14="http://schemas.microsoft.com/office/powerpoint/2010/main" val="1134898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training, it will identify and explain the camera and connections to the camera used for Intel True VR. This includes the following elements:</a:t>
            </a:r>
          </a:p>
          <a:p>
            <a:pPr marL="171450" indent="-171450">
              <a:buFont typeface="Arial" panose="020B0604020202020204" pitchFamily="34" charset="0"/>
              <a:buChar char="•"/>
            </a:pPr>
            <a:r>
              <a:rPr lang="en-US" dirty="0"/>
              <a:t>Camera</a:t>
            </a:r>
          </a:p>
          <a:p>
            <a:pPr marL="171450" indent="-171450">
              <a:buFont typeface="Arial" panose="020B0604020202020204" pitchFamily="34" charset="0"/>
              <a:buChar char="•"/>
            </a:pPr>
            <a:r>
              <a:rPr lang="en-US" dirty="0"/>
              <a:t>Rear Panel</a:t>
            </a:r>
          </a:p>
          <a:p>
            <a:pPr marL="171450" indent="-171450">
              <a:buFont typeface="Arial" panose="020B0604020202020204" pitchFamily="34" charset="0"/>
              <a:buChar char="•"/>
            </a:pPr>
            <a:r>
              <a:rPr lang="en-US" dirty="0"/>
              <a:t>Extender</a:t>
            </a:r>
          </a:p>
          <a:p>
            <a:pPr marL="171450" indent="-171450">
              <a:buFont typeface="Arial" panose="020B0604020202020204" pitchFamily="34" charset="0"/>
              <a:buChar char="•"/>
            </a:pPr>
            <a:r>
              <a:rPr lang="en-US" dirty="0"/>
              <a:t>Real Panel</a:t>
            </a:r>
          </a:p>
          <a:p>
            <a:pPr marL="171450" indent="-171450">
              <a:buFont typeface="Arial" panose="020B0604020202020204" pitchFamily="34" charset="0"/>
              <a:buChar char="•"/>
            </a:pPr>
            <a:r>
              <a:rPr lang="en-US" dirty="0"/>
              <a:t>Birger</a:t>
            </a:r>
          </a:p>
          <a:p>
            <a:pPr marL="171450" indent="-171450">
              <a:buFont typeface="Arial" panose="020B0604020202020204" pitchFamily="34" charset="0"/>
              <a:buChar char="•"/>
            </a:pPr>
            <a:r>
              <a:rPr lang="en-US" dirty="0"/>
              <a:t>Lens</a:t>
            </a:r>
          </a:p>
          <a:p>
            <a:pPr marL="171450" indent="-171450">
              <a:buFont typeface="Arial" panose="020B0604020202020204" pitchFamily="34" charset="0"/>
              <a:buChar char="•"/>
            </a:pPr>
            <a:r>
              <a:rPr lang="en-US" dirty="0" err="1"/>
              <a:t>FrameGrabber</a:t>
            </a:r>
            <a:r>
              <a:rPr lang="en-US" dirty="0"/>
              <a:t> Card</a:t>
            </a:r>
          </a:p>
          <a:p>
            <a:pPr marL="171450" indent="-171450">
              <a:buFont typeface="Arial" panose="020B0604020202020204" pitchFamily="34" charset="0"/>
              <a:buChar char="•"/>
            </a:pPr>
            <a:r>
              <a:rPr lang="en-US" dirty="0"/>
              <a:t>Trigger Box</a:t>
            </a:r>
          </a:p>
          <a:p>
            <a:pPr marL="171450" indent="-171450">
              <a:buFont typeface="Arial" panose="020B0604020202020204" pitchFamily="34" charset="0"/>
              <a:buChar char="•"/>
            </a:pPr>
            <a:r>
              <a:rPr lang="en-US" dirty="0"/>
              <a:t>Power Supply</a:t>
            </a:r>
          </a:p>
          <a:p>
            <a:pPr marL="171450" indent="-171450">
              <a:buFont typeface="Arial" panose="020B0604020202020204" pitchFamily="34" charset="0"/>
              <a:buChar char="•"/>
            </a:pPr>
            <a:r>
              <a:rPr lang="en-US" dirty="0"/>
              <a:t>Patch Panel</a:t>
            </a:r>
          </a:p>
          <a:p>
            <a:r>
              <a:rPr lang="en-US" dirty="0"/>
              <a:t>In addition, the Camera Link Protocol will be explained, which is a hardware specification that standardizes the connection between cameras and frame grabbers.</a:t>
            </a:r>
          </a:p>
        </p:txBody>
      </p:sp>
      <p:sp>
        <p:nvSpPr>
          <p:cNvPr id="4" name="Slide Number Placeholder 3"/>
          <p:cNvSpPr>
            <a:spLocks noGrp="1"/>
          </p:cNvSpPr>
          <p:nvPr>
            <p:ph type="sldNum" sz="quarter" idx="10"/>
          </p:nvPr>
        </p:nvSpPr>
        <p:spPr/>
        <p:txBody>
          <a:bodyPr/>
          <a:lstStyle/>
          <a:p>
            <a:fld id="{18618C28-DA14-4AAF-9B1B-C7830805817D}" type="slidenum">
              <a:rPr lang="en-US" smtClean="0"/>
              <a:t>2</a:t>
            </a:fld>
            <a:endParaRPr lang="en-US"/>
          </a:p>
        </p:txBody>
      </p:sp>
    </p:spTree>
    <p:extLst>
      <p:ext uri="{BB962C8B-B14F-4D97-AF65-F5344CB8AC3E}">
        <p14:creationId xmlns:p14="http://schemas.microsoft.com/office/powerpoint/2010/main" val="13942239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zoom lens is one where the photographer can vary the focal length within a pre-defined range, whereas this cannot be changed with a "prime" or fixed focal length lens. The primary advantage of a zoom lens is that it is easier to achieve a variety of compositions or perspectives (since lens changes are not necessary). The Camera supports both zoom and prime lenses, and a large number of focal lengths are supported.</a:t>
            </a:r>
          </a:p>
          <a:p>
            <a:endParaRPr lang="en-US" dirty="0"/>
          </a:p>
        </p:txBody>
      </p:sp>
      <p:sp>
        <p:nvSpPr>
          <p:cNvPr id="4" name="Slide Number Placeholder 3"/>
          <p:cNvSpPr>
            <a:spLocks noGrp="1"/>
          </p:cNvSpPr>
          <p:nvPr>
            <p:ph type="sldNum" sz="quarter" idx="10"/>
          </p:nvPr>
        </p:nvSpPr>
        <p:spPr/>
        <p:txBody>
          <a:bodyPr/>
          <a:lstStyle/>
          <a:p>
            <a:fld id="{18618C28-DA14-4AAF-9B1B-C7830805817D}" type="slidenum">
              <a:rPr lang="en-US" smtClean="0"/>
              <a:t>11</a:t>
            </a:fld>
            <a:endParaRPr lang="en-US"/>
          </a:p>
        </p:txBody>
      </p:sp>
    </p:spTree>
    <p:extLst>
      <p:ext uri="{BB962C8B-B14F-4D97-AF65-F5344CB8AC3E}">
        <p14:creationId xmlns:p14="http://schemas.microsoft.com/office/powerpoint/2010/main" val="22708965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Camera Link is a robust communications link using a dedicated cable connection and a standardized serial communications protocol. Its hardware specification standardizes the connection between cameras and frame grabbers, and includes provisions for data transfer, camera timing, serial communications, and real time signaling to the camera.  </a:t>
            </a:r>
          </a:p>
          <a:p>
            <a:r>
              <a:rPr lang="en-US" dirty="0"/>
              <a:t> </a:t>
            </a:r>
          </a:p>
          <a:p>
            <a:r>
              <a:rPr lang="en-US" dirty="0"/>
              <a:t>This protocol is used for a unidirectional video stream from the camera and a bidirectional serial communication channel to and from the camera.  The Intel True VR </a:t>
            </a:r>
          </a:p>
          <a:p>
            <a:r>
              <a:rPr lang="en-US" dirty="0"/>
              <a:t>Solution uses the Camera Link Protocol to communicate between the Camera and Extender (camera side), and between the Extender (server side) and </a:t>
            </a:r>
            <a:r>
              <a:rPr lang="en-US" dirty="0" err="1"/>
              <a:t>FrameGrabber</a:t>
            </a:r>
            <a:r>
              <a:rPr lang="en-US" dirty="0"/>
              <a:t>. </a:t>
            </a:r>
          </a:p>
          <a:p>
            <a:endParaRPr lang="en-US" dirty="0"/>
          </a:p>
          <a:p>
            <a:r>
              <a:rPr lang="en-US" dirty="0"/>
              <a:t>Cameras using the Camera Link Protocol come in several configurations, which vary depending on the image acquisition capabilities of the camera.  The possible configurations are Base, Medium and Full. Base configuration cameras use a single CL cable to connect to extender, while the Medium and Full configurations require two CL cables to connect between camera and extender.  </a:t>
            </a:r>
          </a:p>
          <a:p>
            <a:r>
              <a:rPr lang="en-US" dirty="0"/>
              <a:t> </a:t>
            </a:r>
          </a:p>
        </p:txBody>
      </p:sp>
      <p:sp>
        <p:nvSpPr>
          <p:cNvPr id="4" name="Slide Number Placeholder 3"/>
          <p:cNvSpPr>
            <a:spLocks noGrp="1"/>
          </p:cNvSpPr>
          <p:nvPr>
            <p:ph type="sldNum" sz="quarter" idx="10"/>
          </p:nvPr>
        </p:nvSpPr>
        <p:spPr/>
        <p:txBody>
          <a:bodyPr/>
          <a:lstStyle/>
          <a:p>
            <a:fld id="{18618C28-DA14-4AAF-9B1B-C7830805817D}" type="slidenum">
              <a:rPr lang="en-US" smtClean="0"/>
              <a:t>12</a:t>
            </a:fld>
            <a:endParaRPr lang="en-US"/>
          </a:p>
        </p:txBody>
      </p:sp>
    </p:spTree>
    <p:extLst>
      <p:ext uri="{BB962C8B-B14F-4D97-AF65-F5344CB8AC3E}">
        <p14:creationId xmlns:p14="http://schemas.microsoft.com/office/powerpoint/2010/main" val="3392857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Cameras using the Camera Link Protocol come in several configurations, which vary depending on the image acquisition capabilities of the camera.  The possible configurations are Base, Medium and Full. Base configuration cameras use a single CL cable to connect to extender, while the Medium and Full configurations require two CL cables to connect between camera and extender.  </a:t>
            </a:r>
          </a:p>
          <a:p>
            <a:endParaRPr lang="en-US" dirty="0"/>
          </a:p>
        </p:txBody>
      </p:sp>
      <p:sp>
        <p:nvSpPr>
          <p:cNvPr id="4" name="Slide Number Placeholder 3"/>
          <p:cNvSpPr>
            <a:spLocks noGrp="1"/>
          </p:cNvSpPr>
          <p:nvPr>
            <p:ph type="sldNum" sz="quarter" idx="10"/>
          </p:nvPr>
        </p:nvSpPr>
        <p:spPr/>
        <p:txBody>
          <a:bodyPr/>
          <a:lstStyle/>
          <a:p>
            <a:fld id="{18618C28-DA14-4AAF-9B1B-C7830805817D}" type="slidenum">
              <a:rPr lang="en-US" smtClean="0"/>
              <a:t>13</a:t>
            </a:fld>
            <a:endParaRPr lang="en-US"/>
          </a:p>
        </p:txBody>
      </p:sp>
    </p:spTree>
    <p:extLst>
      <p:ext uri="{BB962C8B-B14F-4D97-AF65-F5344CB8AC3E}">
        <p14:creationId xmlns:p14="http://schemas.microsoft.com/office/powerpoint/2010/main" val="1400810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Frame Grabber card is an electronic device that responsible for storing the frames that are captured by the camera. It has a cyclic buffer that stores the last ~1000 frames in FIFO manner. It is seated on a PCI slot in the FGC and is connected to a single camera via fibers. </a:t>
            </a:r>
          </a:p>
          <a:p>
            <a:r>
              <a:rPr lang="en-US" dirty="0"/>
              <a:t> </a:t>
            </a:r>
          </a:p>
          <a:p>
            <a:r>
              <a:rPr lang="en-US" dirty="0"/>
              <a:t>Every card has a field-programmable gate array (FPGA) which is an integrated circuit designed to be configured by a customer or a designer after manufacturing. </a:t>
            </a:r>
          </a:p>
          <a:p>
            <a:r>
              <a:rPr lang="en-US" dirty="0"/>
              <a:t> </a:t>
            </a:r>
          </a:p>
          <a:p>
            <a:r>
              <a:rPr lang="en-US" dirty="0"/>
              <a:t>Two LC-LC fibers are connected to the card. The fibers are coming from the Extender (camera side). Besides fibers also trigger cable is connected to each frame grabber card. </a:t>
            </a:r>
          </a:p>
          <a:p>
            <a:r>
              <a:rPr lang="en-US" dirty="0"/>
              <a:t> </a:t>
            </a:r>
          </a:p>
          <a:p>
            <a:r>
              <a:rPr lang="en-US" dirty="0"/>
              <a:t>Frame grabber card has a built-in component inside called ‘</a:t>
            </a:r>
            <a:r>
              <a:rPr lang="en-US" dirty="0" err="1"/>
              <a:t>Mirpeset</a:t>
            </a:r>
            <a:r>
              <a:rPr lang="en-US" dirty="0"/>
              <a:t>’ (extender server side) which is converting fiber-optic data to camera link data ( Optic to digital) </a:t>
            </a:r>
          </a:p>
          <a:p>
            <a:r>
              <a:rPr lang="en-US" dirty="0"/>
              <a:t> </a:t>
            </a:r>
          </a:p>
          <a:p>
            <a:r>
              <a:rPr lang="en-US" dirty="0"/>
              <a:t> </a:t>
            </a:r>
          </a:p>
        </p:txBody>
      </p:sp>
      <p:sp>
        <p:nvSpPr>
          <p:cNvPr id="4" name="Slide Number Placeholder 3"/>
          <p:cNvSpPr>
            <a:spLocks noGrp="1"/>
          </p:cNvSpPr>
          <p:nvPr>
            <p:ph type="sldNum" sz="quarter" idx="10"/>
          </p:nvPr>
        </p:nvSpPr>
        <p:spPr/>
        <p:txBody>
          <a:bodyPr/>
          <a:lstStyle/>
          <a:p>
            <a:fld id="{18618C28-DA14-4AAF-9B1B-C7830805817D}" type="slidenum">
              <a:rPr lang="en-US" smtClean="0"/>
              <a:t>14</a:t>
            </a:fld>
            <a:endParaRPr lang="en-US"/>
          </a:p>
        </p:txBody>
      </p:sp>
    </p:spTree>
    <p:extLst>
      <p:ext uri="{BB962C8B-B14F-4D97-AF65-F5344CB8AC3E}">
        <p14:creationId xmlns:p14="http://schemas.microsoft.com/office/powerpoint/2010/main" val="39178843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fiber has LED1 indicator that indicates the status of the connection and helps in the troubleshooting process. </a:t>
            </a:r>
          </a:p>
          <a:p>
            <a:r>
              <a:rPr lang="en-US" dirty="0"/>
              <a:t> </a:t>
            </a:r>
          </a:p>
          <a:p>
            <a:r>
              <a:rPr lang="en-US" dirty="0"/>
              <a:t>Number 1:  Fibers connector. L1 and L2 LC-LC fibers connected to SFP+ transceiver connector: </a:t>
            </a:r>
          </a:p>
          <a:p>
            <a:r>
              <a:rPr lang="en-US" dirty="0"/>
              <a:t> </a:t>
            </a:r>
          </a:p>
          <a:p>
            <a:r>
              <a:rPr lang="en-US" dirty="0"/>
              <a:t>  SFP+ module has two ports, one port has laser inside, which is the transmitter side (L2).  The other port has a photodetector inside, which is the receiver side (L1).  </a:t>
            </a:r>
          </a:p>
          <a:p>
            <a:r>
              <a:rPr lang="en-US" dirty="0"/>
              <a:t> </a:t>
            </a:r>
          </a:p>
          <a:p>
            <a:r>
              <a:rPr lang="en-US" dirty="0"/>
              <a:t>So basically, SFP is a transceiver module, since it has transmitter and receiver in a single unit. </a:t>
            </a:r>
          </a:p>
          <a:p>
            <a:r>
              <a:rPr lang="en-US" dirty="0"/>
              <a:t> </a:t>
            </a:r>
          </a:p>
          <a:p>
            <a:r>
              <a:rPr lang="en-US" dirty="0"/>
              <a:t>Number 2:  Trigger connector. Trigger cable from trigger box connected to this assembly.</a:t>
            </a:r>
          </a:p>
          <a:p>
            <a:r>
              <a:rPr lang="en-US" dirty="0"/>
              <a:t> </a:t>
            </a:r>
          </a:p>
        </p:txBody>
      </p:sp>
      <p:sp>
        <p:nvSpPr>
          <p:cNvPr id="4" name="Slide Number Placeholder 3"/>
          <p:cNvSpPr>
            <a:spLocks noGrp="1"/>
          </p:cNvSpPr>
          <p:nvPr>
            <p:ph type="sldNum" sz="quarter" idx="10"/>
          </p:nvPr>
        </p:nvSpPr>
        <p:spPr/>
        <p:txBody>
          <a:bodyPr/>
          <a:lstStyle/>
          <a:p>
            <a:fld id="{18618C28-DA14-4AAF-9B1B-C7830805817D}" type="slidenum">
              <a:rPr lang="en-US" smtClean="0"/>
              <a:t>15</a:t>
            </a:fld>
            <a:endParaRPr lang="en-US"/>
          </a:p>
        </p:txBody>
      </p:sp>
    </p:spTree>
    <p:extLst>
      <p:ext uri="{BB962C8B-B14F-4D97-AF65-F5344CB8AC3E}">
        <p14:creationId xmlns:p14="http://schemas.microsoft.com/office/powerpoint/2010/main" val="13953438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Trigger panel is a hardware that receive pulses from one source (master FGC) and transmit to the pulses to destination (number of FGCs). </a:t>
            </a:r>
          </a:p>
          <a:p>
            <a:r>
              <a:rPr lang="en-US" dirty="0"/>
              <a:t> </a:t>
            </a:r>
          </a:p>
          <a:p>
            <a:r>
              <a:rPr lang="en-US" dirty="0"/>
              <a:t>A set of computers have a </a:t>
            </a:r>
            <a:r>
              <a:rPr lang="en-US" dirty="0" err="1"/>
              <a:t>FrameGrabber</a:t>
            </a:r>
            <a:r>
              <a:rPr lang="en-US" dirty="0"/>
              <a:t> card installed and arbitrary computer is selected from all computers as a master frame grabber (usually FGC01). </a:t>
            </a:r>
          </a:p>
          <a:p>
            <a:r>
              <a:rPr lang="en-US" dirty="0"/>
              <a:t> </a:t>
            </a:r>
          </a:p>
          <a:p>
            <a:r>
              <a:rPr lang="en-US" dirty="0"/>
              <a:t>Master FGC is unique because it generates the trigger pulse for all frame grabbers (slaves) and also for himself. Actually Master computer functioning both as master and slave (transmit the pulse and receive the pulse). Trigger cable connected between master </a:t>
            </a:r>
            <a:r>
              <a:rPr lang="en-US" dirty="0" err="1"/>
              <a:t>framegrabber</a:t>
            </a:r>
            <a:r>
              <a:rPr lang="en-US" dirty="0"/>
              <a:t> (SDR connection) and [master input] on trigger panel. Trigger panel generates the pulse to all slave </a:t>
            </a:r>
            <a:r>
              <a:rPr lang="en-US" dirty="0" err="1"/>
              <a:t>framegrabber</a:t>
            </a:r>
            <a:r>
              <a:rPr lang="en-US" dirty="0"/>
              <a:t> card through [slave output] connection. </a:t>
            </a:r>
          </a:p>
          <a:p>
            <a:r>
              <a:rPr lang="en-US" dirty="0"/>
              <a:t> </a:t>
            </a:r>
          </a:p>
        </p:txBody>
      </p:sp>
      <p:sp>
        <p:nvSpPr>
          <p:cNvPr id="4" name="Slide Number Placeholder 3"/>
          <p:cNvSpPr>
            <a:spLocks noGrp="1"/>
          </p:cNvSpPr>
          <p:nvPr>
            <p:ph type="sldNum" sz="quarter" idx="10"/>
          </p:nvPr>
        </p:nvSpPr>
        <p:spPr/>
        <p:txBody>
          <a:bodyPr/>
          <a:lstStyle/>
          <a:p>
            <a:fld id="{18618C28-DA14-4AAF-9B1B-C7830805817D}" type="slidenum">
              <a:rPr lang="en-US" smtClean="0"/>
              <a:t>16</a:t>
            </a:fld>
            <a:endParaRPr lang="en-US"/>
          </a:p>
        </p:txBody>
      </p:sp>
    </p:spTree>
    <p:extLst>
      <p:ext uri="{BB962C8B-B14F-4D97-AF65-F5344CB8AC3E}">
        <p14:creationId xmlns:p14="http://schemas.microsoft.com/office/powerpoint/2010/main" val="14902011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All computers are running relevant software and firmware that shall allow for synchronization of the video grabber cards. </a:t>
            </a:r>
          </a:p>
          <a:p>
            <a:r>
              <a:rPr lang="en-US" dirty="0"/>
              <a:t>The purpose of trigger pulses is to create synchronized video streams.  Synchronized video streams is a set of two or more video streams (A set of images captured sequentially in time) in which frames in each stream may be uniquely associated to frames in other streams within the set by means of temporal correlation, such as a frame number or a time stamp. </a:t>
            </a:r>
          </a:p>
          <a:p>
            <a:r>
              <a:rPr lang="en-US" dirty="0"/>
              <a:t>The purpose of the synchronization is to create a simultaneous grabbing of synchronized video streams from several cameras. The synchronized video streams shall allow to reconstruct a 3D model of the grabbed scenario and rendering the model from a virtual camera arbitrarily located relative to the scenario. </a:t>
            </a:r>
          </a:p>
          <a:p>
            <a:r>
              <a:rPr lang="en-US" dirty="0"/>
              <a:t> </a:t>
            </a:r>
          </a:p>
          <a:p>
            <a:endParaRPr lang="en-US" dirty="0"/>
          </a:p>
        </p:txBody>
      </p:sp>
      <p:sp>
        <p:nvSpPr>
          <p:cNvPr id="4" name="Slide Number Placeholder 3"/>
          <p:cNvSpPr>
            <a:spLocks noGrp="1"/>
          </p:cNvSpPr>
          <p:nvPr>
            <p:ph type="sldNum" sz="quarter" idx="10"/>
          </p:nvPr>
        </p:nvSpPr>
        <p:spPr/>
        <p:txBody>
          <a:bodyPr/>
          <a:lstStyle/>
          <a:p>
            <a:fld id="{18618C28-DA14-4AAF-9B1B-C7830805817D}" type="slidenum">
              <a:rPr lang="en-US" smtClean="0"/>
              <a:t>17</a:t>
            </a:fld>
            <a:endParaRPr lang="en-US"/>
          </a:p>
        </p:txBody>
      </p:sp>
    </p:spTree>
    <p:extLst>
      <p:ext uri="{BB962C8B-B14F-4D97-AF65-F5344CB8AC3E}">
        <p14:creationId xmlns:p14="http://schemas.microsoft.com/office/powerpoint/2010/main" val="31178480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Master trigger cable: </a:t>
            </a:r>
          </a:p>
          <a:p>
            <a:pPr marL="171450" indent="-171450">
              <a:buFont typeface="Arial" panose="020B0604020202020204" pitchFamily="34" charset="0"/>
              <a:buChar char="•"/>
            </a:pPr>
            <a:r>
              <a:rPr lang="en-US" dirty="0"/>
              <a:t>Number 1: SDR connector. Connects to Master frame grabber (usually on FGC01) </a:t>
            </a:r>
          </a:p>
          <a:p>
            <a:pPr marL="171450" indent="-171450">
              <a:buFont typeface="Arial" panose="020B0604020202020204" pitchFamily="34" charset="0"/>
              <a:buChar char="•"/>
            </a:pPr>
            <a:r>
              <a:rPr lang="en-US" dirty="0"/>
              <a:t>Number 2: 3 PIN XLR connector. Connects to Master Input on trigger panel. </a:t>
            </a:r>
          </a:p>
          <a:p>
            <a:pPr marL="171450" indent="-171450">
              <a:buFont typeface="Arial" panose="020B0604020202020204" pitchFamily="34" charset="0"/>
              <a:buChar char="•"/>
            </a:pPr>
            <a:r>
              <a:rPr lang="en-US" dirty="0"/>
              <a:t>Number 3: 4 XLR PIN connector. Connects to Slave output on trigger panel. </a:t>
            </a:r>
          </a:p>
          <a:p>
            <a:r>
              <a:rPr lang="en-US" dirty="0"/>
              <a:t> </a:t>
            </a:r>
          </a:p>
          <a:p>
            <a:endParaRPr lang="en-US" dirty="0"/>
          </a:p>
          <a:p>
            <a:r>
              <a:rPr lang="en-US" dirty="0"/>
              <a:t>Slave trigger cable: </a:t>
            </a:r>
          </a:p>
          <a:p>
            <a:r>
              <a:rPr lang="en-US" dirty="0"/>
              <a:t>Number 1: SDR connector. Connects to slave frame grabber (usually on FGC01)</a:t>
            </a:r>
          </a:p>
          <a:p>
            <a:r>
              <a:rPr lang="en-US" dirty="0"/>
              <a:t>Number 2: 4 XLR PIN connector. Connects to Slave output on trigger panel.</a:t>
            </a:r>
          </a:p>
        </p:txBody>
      </p:sp>
      <p:sp>
        <p:nvSpPr>
          <p:cNvPr id="4" name="Slide Number Placeholder 3"/>
          <p:cNvSpPr>
            <a:spLocks noGrp="1"/>
          </p:cNvSpPr>
          <p:nvPr>
            <p:ph type="sldNum" sz="quarter" idx="10"/>
          </p:nvPr>
        </p:nvSpPr>
        <p:spPr/>
        <p:txBody>
          <a:bodyPr/>
          <a:lstStyle/>
          <a:p>
            <a:fld id="{18618C28-DA14-4AAF-9B1B-C7830805817D}" type="slidenum">
              <a:rPr lang="en-US" smtClean="0"/>
              <a:t>18</a:t>
            </a:fld>
            <a:endParaRPr lang="en-US"/>
          </a:p>
        </p:txBody>
      </p:sp>
    </p:spTree>
    <p:extLst>
      <p:ext uri="{BB962C8B-B14F-4D97-AF65-F5344CB8AC3E}">
        <p14:creationId xmlns:p14="http://schemas.microsoft.com/office/powerpoint/2010/main" val="31742010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Camera Enclosure is a small aluminum cabinet with an adjustable mount, which contains the following: </a:t>
            </a:r>
          </a:p>
          <a:p>
            <a:pPr marL="228600" indent="-228600">
              <a:buFont typeface="Arial" panose="020B0604020202020204" pitchFamily="34" charset="0"/>
              <a:buChar char="•"/>
            </a:pPr>
            <a:r>
              <a:rPr lang="en-US" dirty="0"/>
              <a:t>1. JAI camera with Birger and lens, </a:t>
            </a:r>
          </a:p>
          <a:p>
            <a:pPr marL="228600" indent="-228600">
              <a:buFont typeface="Arial" panose="020B0604020202020204" pitchFamily="34" charset="0"/>
              <a:buChar char="•"/>
            </a:pPr>
            <a:r>
              <a:rPr lang="en-US" dirty="0"/>
              <a:t>2. Extender, </a:t>
            </a:r>
          </a:p>
          <a:p>
            <a:pPr marL="228600" indent="-228600">
              <a:buFont typeface="Arial" panose="020B0604020202020204" pitchFamily="34" charset="0"/>
              <a:buChar char="•"/>
            </a:pPr>
            <a:r>
              <a:rPr lang="en-US" dirty="0"/>
              <a:t>3. Power supply, and </a:t>
            </a:r>
          </a:p>
          <a:p>
            <a:pPr marL="228600" indent="-228600">
              <a:buFont typeface="Arial" panose="020B0604020202020204" pitchFamily="34" charset="0"/>
              <a:buChar char="•"/>
            </a:pPr>
            <a:r>
              <a:rPr lang="en-US" dirty="0"/>
              <a:t>4. Cables that connect them, including Camera Link, RS-232, and Fiber. </a:t>
            </a:r>
          </a:p>
        </p:txBody>
      </p:sp>
      <p:sp>
        <p:nvSpPr>
          <p:cNvPr id="4" name="Slide Number Placeholder 3"/>
          <p:cNvSpPr>
            <a:spLocks noGrp="1"/>
          </p:cNvSpPr>
          <p:nvPr>
            <p:ph type="sldNum" sz="quarter" idx="10"/>
          </p:nvPr>
        </p:nvSpPr>
        <p:spPr/>
        <p:txBody>
          <a:bodyPr/>
          <a:lstStyle/>
          <a:p>
            <a:fld id="{18618C28-DA14-4AAF-9B1B-C7830805817D}" type="slidenum">
              <a:rPr lang="en-US" smtClean="0"/>
              <a:t>19</a:t>
            </a:fld>
            <a:endParaRPr lang="en-US"/>
          </a:p>
        </p:txBody>
      </p:sp>
    </p:spTree>
    <p:extLst>
      <p:ext uri="{BB962C8B-B14F-4D97-AF65-F5344CB8AC3E}">
        <p14:creationId xmlns:p14="http://schemas.microsoft.com/office/powerpoint/2010/main" val="33605557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power supply is installed inside the camera enclosure. This power supply receives 100-240 Volts AC and outputs +12Volt DC at 6.3 amps. The output voltage is used for the Camera, Birger and Extender. </a:t>
            </a:r>
          </a:p>
          <a:p>
            <a:r>
              <a:rPr lang="en-US" dirty="0"/>
              <a:t> </a:t>
            </a:r>
          </a:p>
          <a:p>
            <a:r>
              <a:rPr lang="en-US" dirty="0"/>
              <a:t> </a:t>
            </a:r>
          </a:p>
        </p:txBody>
      </p:sp>
      <p:sp>
        <p:nvSpPr>
          <p:cNvPr id="4" name="Slide Number Placeholder 3"/>
          <p:cNvSpPr>
            <a:spLocks noGrp="1"/>
          </p:cNvSpPr>
          <p:nvPr>
            <p:ph type="sldNum" sz="quarter" idx="10"/>
          </p:nvPr>
        </p:nvSpPr>
        <p:spPr/>
        <p:txBody>
          <a:bodyPr/>
          <a:lstStyle/>
          <a:p>
            <a:fld id="{18618C28-DA14-4AAF-9B1B-C7830805817D}" type="slidenum">
              <a:rPr lang="en-US" smtClean="0"/>
              <a:t>20</a:t>
            </a:fld>
            <a:endParaRPr lang="en-US"/>
          </a:p>
        </p:txBody>
      </p:sp>
    </p:spTree>
    <p:extLst>
      <p:ext uri="{BB962C8B-B14F-4D97-AF65-F5344CB8AC3E}">
        <p14:creationId xmlns:p14="http://schemas.microsoft.com/office/powerpoint/2010/main" val="2037056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discussing the detail for each part of the camera system, let’s take a look at a high level at the camera components and the connections made to the camera. Inside the camera enclosure are components like the filter, lens, </a:t>
            </a:r>
            <a:r>
              <a:rPr lang="en-US" dirty="0" err="1"/>
              <a:t>birger</a:t>
            </a:r>
            <a:r>
              <a:rPr lang="en-US" dirty="0"/>
              <a:t>, extender, and power supply. Cameras for the VR system are usually installed on the roof or support pillars inside the stadium.</a:t>
            </a:r>
          </a:p>
          <a:p>
            <a:endParaRPr lang="en-US" dirty="0"/>
          </a:p>
          <a:p>
            <a:r>
              <a:rPr lang="en-US" dirty="0"/>
              <a:t>On the server side is a patch panel, frame grabber card, and trigger panel. These are found in a room inside the stadium. Computers used to process and store the images are on the back end of the server and beyond the scope of this lesson. </a:t>
            </a:r>
          </a:p>
          <a:p>
            <a:endParaRPr lang="en-US" dirty="0"/>
          </a:p>
          <a:p>
            <a:r>
              <a:rPr lang="en-US" dirty="0"/>
              <a:t>Fiber optic cable is used to connect the camera side and server side of the system. Pause the presentation here and familiarize yourself with the principal components. In the next section we will start with the components inside the camera enclosure.</a:t>
            </a:r>
          </a:p>
          <a:p>
            <a:endParaRPr lang="en-US" dirty="0"/>
          </a:p>
        </p:txBody>
      </p:sp>
      <p:sp>
        <p:nvSpPr>
          <p:cNvPr id="4" name="Slide Number Placeholder 3"/>
          <p:cNvSpPr>
            <a:spLocks noGrp="1"/>
          </p:cNvSpPr>
          <p:nvPr>
            <p:ph type="sldNum" sz="quarter" idx="10"/>
          </p:nvPr>
        </p:nvSpPr>
        <p:spPr/>
        <p:txBody>
          <a:bodyPr/>
          <a:lstStyle/>
          <a:p>
            <a:fld id="{18618C28-DA14-4AAF-9B1B-C7830805817D}" type="slidenum">
              <a:rPr lang="en-US" smtClean="0"/>
              <a:t>3</a:t>
            </a:fld>
            <a:endParaRPr lang="en-US"/>
          </a:p>
        </p:txBody>
      </p:sp>
    </p:spTree>
    <p:extLst>
      <p:ext uri="{BB962C8B-B14F-4D97-AF65-F5344CB8AC3E}">
        <p14:creationId xmlns:p14="http://schemas.microsoft.com/office/powerpoint/2010/main" val="6667633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optical fiber is a thin fiber of glass or plastic that can carry light from one end to the other. Optical fibers are used to transmit light between the two ends of the fiber and find wide usage in fiber-optic communications, where they permit transmission over longer distances and at higher data rate than wire cables. </a:t>
            </a:r>
          </a:p>
          <a:p>
            <a:r>
              <a:rPr lang="en-US" dirty="0"/>
              <a:t>Fiber-optic communication is a method of transmitting information from one place to another by sending pulses of light through an optical fiber. The light forms an electromagnetic carrier wave that is modulated to carry information. Fiber is preferred over electrical cabling when high bandwidth, long distance, or immunity to electromagnetic interference are required. </a:t>
            </a:r>
          </a:p>
          <a:p>
            <a:r>
              <a:rPr lang="en-US" dirty="0"/>
              <a:t>Video about Fiber-optic communication: https://www.youtube.com/watch?v=N_kA8EpCUQo  </a:t>
            </a:r>
          </a:p>
          <a:p>
            <a:r>
              <a:rPr lang="en-US" dirty="0"/>
              <a:t> </a:t>
            </a:r>
          </a:p>
          <a:p>
            <a:r>
              <a:rPr lang="en-US" dirty="0"/>
              <a:t>In our system fibers connected between extender and patch panel and from patch panel to </a:t>
            </a:r>
            <a:r>
              <a:rPr lang="en-US" dirty="0" err="1"/>
              <a:t>FrameGrabber</a:t>
            </a:r>
            <a:r>
              <a:rPr lang="en-US" dirty="0"/>
              <a:t> Card. </a:t>
            </a:r>
          </a:p>
          <a:p>
            <a:r>
              <a:rPr lang="en-US" dirty="0"/>
              <a:t> </a:t>
            </a:r>
          </a:p>
          <a:p>
            <a:r>
              <a:rPr lang="en-US" dirty="0"/>
              <a:t>Click here to watch a video about Fiber-optic communication: https://www.youtube.com/watch?v=N_kA8EpCUQo </a:t>
            </a:r>
          </a:p>
          <a:p>
            <a:r>
              <a:rPr lang="en-US" dirty="0"/>
              <a:t> </a:t>
            </a:r>
          </a:p>
        </p:txBody>
      </p:sp>
      <p:sp>
        <p:nvSpPr>
          <p:cNvPr id="4" name="Slide Number Placeholder 3"/>
          <p:cNvSpPr>
            <a:spLocks noGrp="1"/>
          </p:cNvSpPr>
          <p:nvPr>
            <p:ph type="sldNum" sz="quarter" idx="10"/>
          </p:nvPr>
        </p:nvSpPr>
        <p:spPr/>
        <p:txBody>
          <a:bodyPr/>
          <a:lstStyle/>
          <a:p>
            <a:fld id="{18618C28-DA14-4AAF-9B1B-C7830805817D}" type="slidenum">
              <a:rPr lang="en-US" smtClean="0"/>
              <a:t>21</a:t>
            </a:fld>
            <a:endParaRPr lang="en-US"/>
          </a:p>
        </p:txBody>
      </p:sp>
    </p:spTree>
    <p:extLst>
      <p:ext uri="{BB962C8B-B14F-4D97-AF65-F5344CB8AC3E}">
        <p14:creationId xmlns:p14="http://schemas.microsoft.com/office/powerpoint/2010/main" val="7300079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patch panel is a junction between cameras and </a:t>
            </a:r>
            <a:r>
              <a:rPr lang="en-US" dirty="0" err="1"/>
              <a:t>FrameGrabber</a:t>
            </a:r>
            <a:r>
              <a:rPr lang="en-US" dirty="0"/>
              <a:t> Cards.  All fibers that comes from the cameras (including spare fibers) are connected to the panel. It makes it easier managing the connection between the cameras and the </a:t>
            </a:r>
            <a:r>
              <a:rPr lang="en-US" dirty="0" err="1"/>
              <a:t>FrameGrabber</a:t>
            </a:r>
            <a:r>
              <a:rPr lang="en-US" dirty="0"/>
              <a:t> Cards. </a:t>
            </a:r>
          </a:p>
        </p:txBody>
      </p:sp>
      <p:sp>
        <p:nvSpPr>
          <p:cNvPr id="4" name="Slide Number Placeholder 3"/>
          <p:cNvSpPr>
            <a:spLocks noGrp="1"/>
          </p:cNvSpPr>
          <p:nvPr>
            <p:ph type="sldNum" sz="quarter" idx="10"/>
          </p:nvPr>
        </p:nvSpPr>
        <p:spPr/>
        <p:txBody>
          <a:bodyPr/>
          <a:lstStyle/>
          <a:p>
            <a:fld id="{18618C28-DA14-4AAF-9B1B-C7830805817D}" type="slidenum">
              <a:rPr lang="en-US" smtClean="0"/>
              <a:t>22</a:t>
            </a:fld>
            <a:endParaRPr lang="en-US"/>
          </a:p>
        </p:txBody>
      </p:sp>
    </p:spTree>
    <p:extLst>
      <p:ext uri="{BB962C8B-B14F-4D97-AF65-F5344CB8AC3E}">
        <p14:creationId xmlns:p14="http://schemas.microsoft.com/office/powerpoint/2010/main" val="3983957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Intel’s Spark series digital camera, manufactured by JAI company, comes in a small footprint, which is about the size of a box of playing cards. It includes a 20 megapixel CMOS sensor for capturing images, and offering a full 35mm size. It supports a full frame resolution of 5120 by 3840 running at 30 frames per second. Gamma correction used to optimize the usage of bits when encoding an image, or bandwidth used to transport an image, supports a correction range from 0.45 to 1.0 and 8 steps of brightness.  An F mount is included to support different lenses. Dual Mini Camera Link connectors in a two-cable "full" configuration provide the bandwidth necessary for high-speed, high resolution output.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8618C28-DA14-4AAF-9B1B-C7830805817D}" type="slidenum">
              <a:rPr lang="en-US" smtClean="0"/>
              <a:t>4</a:t>
            </a:fld>
            <a:endParaRPr lang="en-US"/>
          </a:p>
        </p:txBody>
      </p:sp>
    </p:spTree>
    <p:extLst>
      <p:ext uri="{BB962C8B-B14F-4D97-AF65-F5344CB8AC3E}">
        <p14:creationId xmlns:p14="http://schemas.microsoft.com/office/powerpoint/2010/main" val="34895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closeup of the camera’s real panel reveals the connections. They include those for power and camera link connectors, which connect to the extender. Camera Link Connector 1 is linked by cable to the BASE connector on the extender, while Camera Link Connector 2 connects to the FULL connector in the extender.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camera rear panel also features status indicator lights. The LED lights provide the following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Amber indicates that Power is connected and the connection is initiating. This light goes OFF after initiating.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Steady green means the camera is operating in Continuous mode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Flashing green shows the camera is receiving external triggering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note that the interval of flashing does not correspond to how long an external trigger is expected. </a:t>
            </a:r>
          </a:p>
          <a:p>
            <a:endParaRPr lang="en-US" dirty="0"/>
          </a:p>
          <a:p>
            <a:endParaRPr lang="en-US" dirty="0"/>
          </a:p>
        </p:txBody>
      </p:sp>
      <p:sp>
        <p:nvSpPr>
          <p:cNvPr id="4" name="Slide Number Placeholder 3"/>
          <p:cNvSpPr>
            <a:spLocks noGrp="1"/>
          </p:cNvSpPr>
          <p:nvPr>
            <p:ph type="sldNum" sz="quarter" idx="10"/>
          </p:nvPr>
        </p:nvSpPr>
        <p:spPr/>
        <p:txBody>
          <a:bodyPr/>
          <a:lstStyle/>
          <a:p>
            <a:fld id="{18618C28-DA14-4AAF-9B1B-C7830805817D}" type="slidenum">
              <a:rPr lang="en-US" smtClean="0"/>
              <a:t>5</a:t>
            </a:fld>
            <a:endParaRPr lang="en-US"/>
          </a:p>
        </p:txBody>
      </p:sp>
    </p:spTree>
    <p:extLst>
      <p:ext uri="{BB962C8B-B14F-4D97-AF65-F5344CB8AC3E}">
        <p14:creationId xmlns:p14="http://schemas.microsoft.com/office/powerpoint/2010/main" val="1867022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VR solution to work, huge volumes of data is transferred long distance from the cameras to the servers. Optical communication is the only feasible way to accomplish this heavy bandwidth over distances, and unfortunately the camera and Birger have no optical communication port. To meet this challenge, Extenders are used to transmit the camera image over fiber optic cables to a </a:t>
            </a:r>
            <a:r>
              <a:rPr lang="en-US" dirty="0" err="1"/>
              <a:t>GiDEL</a:t>
            </a:r>
            <a:r>
              <a:rPr lang="en-US" dirty="0"/>
              <a:t> </a:t>
            </a:r>
            <a:r>
              <a:rPr lang="en-US" dirty="0" err="1"/>
              <a:t>PCIe</a:t>
            </a:r>
            <a:r>
              <a:rPr lang="en-US" dirty="0"/>
              <a:t> Proc board (</a:t>
            </a:r>
            <a:r>
              <a:rPr lang="en-US" dirty="0" err="1"/>
              <a:t>FrameGrabber</a:t>
            </a:r>
            <a:r>
              <a:rPr lang="en-US" dirty="0"/>
              <a:t> card) mounted in a host computer.  Made by </a:t>
            </a:r>
            <a:r>
              <a:rPr lang="en-US" dirty="0" err="1"/>
              <a:t>Gidel</a:t>
            </a:r>
            <a:r>
              <a:rPr lang="en-US" dirty="0"/>
              <a:t> company and known as a Remote Camera Link over Fiber Optic Device, it enables frame acquisition from a remote camera at a distance of up to 40 km without repeaters. </a:t>
            </a:r>
          </a:p>
        </p:txBody>
      </p:sp>
      <p:sp>
        <p:nvSpPr>
          <p:cNvPr id="4" name="Slide Number Placeholder 3"/>
          <p:cNvSpPr>
            <a:spLocks noGrp="1"/>
          </p:cNvSpPr>
          <p:nvPr>
            <p:ph type="sldNum" sz="quarter" idx="10"/>
          </p:nvPr>
        </p:nvSpPr>
        <p:spPr/>
        <p:txBody>
          <a:bodyPr/>
          <a:lstStyle/>
          <a:p>
            <a:fld id="{18618C28-DA14-4AAF-9B1B-C7830805817D}" type="slidenum">
              <a:rPr lang="en-US" smtClean="0"/>
              <a:t>6</a:t>
            </a:fld>
            <a:endParaRPr lang="en-US"/>
          </a:p>
        </p:txBody>
      </p:sp>
    </p:spTree>
    <p:extLst>
      <p:ext uri="{BB962C8B-B14F-4D97-AF65-F5344CB8AC3E}">
        <p14:creationId xmlns:p14="http://schemas.microsoft.com/office/powerpoint/2010/main" val="3346595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zoomed in view of the Extender real panel. </a:t>
            </a:r>
          </a:p>
          <a:p>
            <a:endParaRPr lang="en-US" dirty="0"/>
          </a:p>
          <a:p>
            <a:r>
              <a:rPr lang="en-US" dirty="0"/>
              <a:t>Number 1: Power connection (5-14 Volt DC). LED1 is solid green when power is connected.</a:t>
            </a:r>
          </a:p>
          <a:p>
            <a:endParaRPr lang="en-US" dirty="0"/>
          </a:p>
          <a:p>
            <a:r>
              <a:rPr lang="en-US" dirty="0"/>
              <a:t>Number 2: Fiber connection. Fibers connected between this connection and patch panel (server side)</a:t>
            </a:r>
          </a:p>
          <a:p>
            <a:endParaRPr lang="en-US" dirty="0"/>
          </a:p>
          <a:p>
            <a:r>
              <a:rPr lang="en-US" dirty="0"/>
              <a:t>Number 3: Camera Link ‘Base’ connector. Cable from DIGITAL I/O – 1 connector on camera connected to BASE connector on extender.  On this channel transmitted images (download) and commands (upload)</a:t>
            </a:r>
          </a:p>
          <a:p>
            <a:endParaRPr lang="en-US" dirty="0"/>
          </a:p>
          <a:p>
            <a:r>
              <a:rPr lang="en-US" dirty="0"/>
              <a:t>Number 4: Camera Link ‘FULL connector. Cable from DIGITAL I/O – 2 connector on camera connected to FULL connector on extender.  On this channel transmitted images (download).</a:t>
            </a:r>
          </a:p>
          <a:p>
            <a:endParaRPr lang="en-US" dirty="0"/>
          </a:p>
          <a:p>
            <a:r>
              <a:rPr lang="en-US" dirty="0"/>
              <a:t>Number 5: A remote RS232 via an SDR connector.  Birger connected to this I/O connection with RS232 to SDR cable: </a:t>
            </a:r>
          </a:p>
          <a:p>
            <a:r>
              <a:rPr lang="en-US" dirty="0"/>
              <a:t> </a:t>
            </a:r>
          </a:p>
          <a:p>
            <a:r>
              <a:rPr lang="en-US" dirty="0"/>
              <a:t> </a:t>
            </a:r>
          </a:p>
        </p:txBody>
      </p:sp>
      <p:sp>
        <p:nvSpPr>
          <p:cNvPr id="4" name="Slide Number Placeholder 3"/>
          <p:cNvSpPr>
            <a:spLocks noGrp="1"/>
          </p:cNvSpPr>
          <p:nvPr>
            <p:ph type="sldNum" sz="quarter" idx="10"/>
          </p:nvPr>
        </p:nvSpPr>
        <p:spPr/>
        <p:txBody>
          <a:bodyPr/>
          <a:lstStyle/>
          <a:p>
            <a:fld id="{18618C28-DA14-4AAF-9B1B-C7830805817D}" type="slidenum">
              <a:rPr lang="en-US" smtClean="0"/>
              <a:t>7</a:t>
            </a:fld>
            <a:endParaRPr lang="en-US"/>
          </a:p>
        </p:txBody>
      </p:sp>
    </p:spTree>
    <p:extLst>
      <p:ext uri="{BB962C8B-B14F-4D97-AF65-F5344CB8AC3E}">
        <p14:creationId xmlns:p14="http://schemas.microsoft.com/office/powerpoint/2010/main" val="1845805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Birger adaptor is a device that connects between the camera (F-mount) and the lens (EF-mount), and enables us to control the lens aperture and focus remotely. </a:t>
            </a:r>
          </a:p>
          <a:p>
            <a:r>
              <a:rPr lang="en-US" dirty="0"/>
              <a:t> </a:t>
            </a:r>
          </a:p>
          <a:p>
            <a:r>
              <a:rPr lang="en-US" dirty="0"/>
              <a:t>Birger also recognize the lens type and current focal length and presents the data on Birger application.  </a:t>
            </a:r>
          </a:p>
          <a:p>
            <a:r>
              <a:rPr lang="en-US" dirty="0"/>
              <a:t> </a:t>
            </a:r>
          </a:p>
          <a:p>
            <a:r>
              <a:rPr lang="en-US" dirty="0"/>
              <a:t>Before using </a:t>
            </a:r>
            <a:r>
              <a:rPr lang="en-US" dirty="0" err="1"/>
              <a:t>Intels</a:t>
            </a:r>
            <a:r>
              <a:rPr lang="en-US" dirty="0"/>
              <a:t>’ VR technology, lenses must be adjusted for focus, aperture (which controls the amount of light that enters the camera sensor), and focal length. Before the Birger was available, focus, aperture and focal length were adjusted manually on all cameras, which consumed a lot of time. Now with Birger, the control on focus and aperture of the lenses can be done remotely; focal length is still configured manually on site installation. </a:t>
            </a:r>
          </a:p>
          <a:p>
            <a:endParaRPr lang="en-US" dirty="0"/>
          </a:p>
        </p:txBody>
      </p:sp>
      <p:sp>
        <p:nvSpPr>
          <p:cNvPr id="4" name="Slide Number Placeholder 3"/>
          <p:cNvSpPr>
            <a:spLocks noGrp="1"/>
          </p:cNvSpPr>
          <p:nvPr>
            <p:ph type="sldNum" sz="quarter" idx="10"/>
          </p:nvPr>
        </p:nvSpPr>
        <p:spPr/>
        <p:txBody>
          <a:bodyPr/>
          <a:lstStyle/>
          <a:p>
            <a:fld id="{18618C28-DA14-4AAF-9B1B-C7830805817D}" type="slidenum">
              <a:rPr lang="en-US" smtClean="0"/>
              <a:t>8</a:t>
            </a:fld>
            <a:endParaRPr lang="en-US"/>
          </a:p>
        </p:txBody>
      </p:sp>
    </p:spTree>
    <p:extLst>
      <p:ext uri="{BB962C8B-B14F-4D97-AF65-F5344CB8AC3E}">
        <p14:creationId xmlns:p14="http://schemas.microsoft.com/office/powerpoint/2010/main" val="3192033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Birger interface. From the lens side (4) lens connected (EF mount) to the Birger (1).  From the camera side (5) Birger itself connected (F mount). </a:t>
            </a:r>
          </a:p>
          <a:p>
            <a:r>
              <a:rPr lang="en-US" dirty="0"/>
              <a:t> </a:t>
            </a:r>
          </a:p>
          <a:p>
            <a:r>
              <a:rPr lang="en-US" dirty="0"/>
              <a:t>2. RS-232 connector: Birger send and receive signals by RS-232 protocol through extender. RS232 to SDR cable connected between Birger and Extender: </a:t>
            </a:r>
          </a:p>
          <a:p>
            <a:r>
              <a:rPr lang="en-US" dirty="0"/>
              <a:t> </a:t>
            </a:r>
          </a:p>
          <a:p>
            <a:r>
              <a:rPr lang="en-US" dirty="0"/>
              <a:t> </a:t>
            </a:r>
          </a:p>
          <a:p>
            <a:r>
              <a:rPr lang="en-US" dirty="0"/>
              <a:t>3. Birger power. Birger receive 12 volt DC. </a:t>
            </a:r>
          </a:p>
          <a:p>
            <a:r>
              <a:rPr lang="en-US" dirty="0"/>
              <a:t> </a:t>
            </a:r>
          </a:p>
          <a:p>
            <a:r>
              <a:rPr lang="en-US" dirty="0"/>
              <a:t> </a:t>
            </a:r>
          </a:p>
          <a:p>
            <a:r>
              <a:rPr lang="en-US" dirty="0"/>
              <a:t>Video about Birger: </a:t>
            </a:r>
          </a:p>
          <a:p>
            <a:r>
              <a:rPr lang="en-US" dirty="0"/>
              <a:t> </a:t>
            </a:r>
          </a:p>
          <a:p>
            <a:r>
              <a:rPr lang="en-US" dirty="0"/>
              <a:t>https://vimeo.com/26355552  </a:t>
            </a:r>
          </a:p>
          <a:p>
            <a:r>
              <a:rPr lang="en-US" dirty="0"/>
              <a:t> </a:t>
            </a:r>
          </a:p>
        </p:txBody>
      </p:sp>
      <p:sp>
        <p:nvSpPr>
          <p:cNvPr id="4" name="Slide Number Placeholder 3"/>
          <p:cNvSpPr>
            <a:spLocks noGrp="1"/>
          </p:cNvSpPr>
          <p:nvPr>
            <p:ph type="sldNum" sz="quarter" idx="10"/>
          </p:nvPr>
        </p:nvSpPr>
        <p:spPr/>
        <p:txBody>
          <a:bodyPr/>
          <a:lstStyle/>
          <a:p>
            <a:fld id="{18618C28-DA14-4AAF-9B1B-C7830805817D}" type="slidenum">
              <a:rPr lang="en-US" smtClean="0"/>
              <a:t>9</a:t>
            </a:fld>
            <a:endParaRPr lang="en-US"/>
          </a:p>
        </p:txBody>
      </p:sp>
    </p:spTree>
    <p:extLst>
      <p:ext uri="{BB962C8B-B14F-4D97-AF65-F5344CB8AC3E}">
        <p14:creationId xmlns:p14="http://schemas.microsoft.com/office/powerpoint/2010/main" val="1198497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camera lens (also known as photographic lens or photographic objective) is an optical lens or assembly of lenses used in conjunction with a camera body and mechanism to make images of objects either on photographic film or on other media capable of storing an image chemically or electronically. </a:t>
            </a:r>
          </a:p>
          <a:p>
            <a:r>
              <a:rPr lang="en-US" dirty="0"/>
              <a:t> </a:t>
            </a:r>
          </a:p>
          <a:p>
            <a:r>
              <a:rPr lang="en-US" dirty="0"/>
              <a:t>All but the simplest cameras contain lenses which are actually comprised of several "lens elements." Each of these elements directs the path of light rays to recreate the image as accurately as possible on the digital sensor </a:t>
            </a:r>
          </a:p>
          <a:p>
            <a:r>
              <a:rPr lang="en-US" dirty="0"/>
              <a:t> </a:t>
            </a:r>
          </a:p>
          <a:p>
            <a:r>
              <a:rPr lang="en-US" dirty="0"/>
              <a:t> </a:t>
            </a:r>
          </a:p>
        </p:txBody>
      </p:sp>
      <p:sp>
        <p:nvSpPr>
          <p:cNvPr id="4" name="Slide Number Placeholder 3"/>
          <p:cNvSpPr>
            <a:spLocks noGrp="1"/>
          </p:cNvSpPr>
          <p:nvPr>
            <p:ph type="sldNum" sz="quarter" idx="10"/>
          </p:nvPr>
        </p:nvSpPr>
        <p:spPr/>
        <p:txBody>
          <a:bodyPr/>
          <a:lstStyle/>
          <a:p>
            <a:fld id="{18618C28-DA14-4AAF-9B1B-C7830805817D}" type="slidenum">
              <a:rPr lang="en-US" smtClean="0"/>
              <a:t>10</a:t>
            </a:fld>
            <a:endParaRPr lang="en-US"/>
          </a:p>
        </p:txBody>
      </p:sp>
    </p:spTree>
    <p:extLst>
      <p:ext uri="{BB962C8B-B14F-4D97-AF65-F5344CB8AC3E}">
        <p14:creationId xmlns:p14="http://schemas.microsoft.com/office/powerpoint/2010/main" val="20377846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26E097-BE54-4332-8A11-EF676BB78E82}" type="datetimeFigureOut">
              <a:rPr lang="en-US" smtClean="0"/>
              <a:t>9/29/2017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957E37-A3CE-43C6-84E9-CEBFA27798E1}" type="slidenum">
              <a:rPr lang="en-US" smtClean="0"/>
              <a:t>‹#›</a:t>
            </a:fld>
            <a:endParaRPr lang="en-US"/>
          </a:p>
        </p:txBody>
      </p:sp>
      <p:pic>
        <p:nvPicPr>
          <p:cNvPr id="8" name="Picture 7">
            <a:extLst>
              <a:ext uri="{FF2B5EF4-FFF2-40B4-BE49-F238E27FC236}">
                <a16:creationId xmlns:a16="http://schemas.microsoft.com/office/drawing/2014/main" id="{765A1981-DBFF-48D4-A406-78F79D81C8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52150" y="6224954"/>
            <a:ext cx="647363" cy="427525"/>
          </a:xfrm>
          <a:prstGeom prst="rect">
            <a:avLst/>
          </a:prstGeom>
        </p:spPr>
      </p:pic>
    </p:spTree>
    <p:extLst>
      <p:ext uri="{BB962C8B-B14F-4D97-AF65-F5344CB8AC3E}">
        <p14:creationId xmlns:p14="http://schemas.microsoft.com/office/powerpoint/2010/main" val="2185620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26E097-BE54-4332-8A11-EF676BB78E82}" type="datetimeFigureOut">
              <a:rPr lang="en-US" smtClean="0"/>
              <a:t>9/29/2017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957E37-A3CE-43C6-84E9-CEBFA27798E1}" type="slidenum">
              <a:rPr lang="en-US" smtClean="0"/>
              <a:t>‹#›</a:t>
            </a:fld>
            <a:endParaRPr lang="en-US"/>
          </a:p>
        </p:txBody>
      </p:sp>
    </p:spTree>
    <p:extLst>
      <p:ext uri="{BB962C8B-B14F-4D97-AF65-F5344CB8AC3E}">
        <p14:creationId xmlns:p14="http://schemas.microsoft.com/office/powerpoint/2010/main" val="2524499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26E097-BE54-4332-8A11-EF676BB78E82}" type="datetimeFigureOut">
              <a:rPr lang="en-US" smtClean="0"/>
              <a:t>9/29/2017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957E37-A3CE-43C6-84E9-CEBFA27798E1}" type="slidenum">
              <a:rPr lang="en-US" smtClean="0"/>
              <a:t>‹#›</a:t>
            </a:fld>
            <a:endParaRPr lang="en-US"/>
          </a:p>
        </p:txBody>
      </p:sp>
    </p:spTree>
    <p:extLst>
      <p:ext uri="{BB962C8B-B14F-4D97-AF65-F5344CB8AC3E}">
        <p14:creationId xmlns:p14="http://schemas.microsoft.com/office/powerpoint/2010/main" val="2337666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51498"/>
          </a:xfrm>
        </p:spPr>
        <p:txBody>
          <a:bodyPr>
            <a:normAutofit/>
          </a:bodyPr>
          <a:lstStyle>
            <a:lvl1pPr>
              <a:defRPr sz="4000"/>
            </a:lvl1pPr>
          </a:lstStyle>
          <a:p>
            <a:r>
              <a:rPr lang="en-US" dirty="0"/>
              <a:t>Click to edit Master title style</a:t>
            </a:r>
          </a:p>
        </p:txBody>
      </p:sp>
      <p:sp>
        <p:nvSpPr>
          <p:cNvPr id="3" name="Content Placeholder 2"/>
          <p:cNvSpPr>
            <a:spLocks noGrp="1"/>
          </p:cNvSpPr>
          <p:nvPr>
            <p:ph idx="1"/>
          </p:nvPr>
        </p:nvSpPr>
        <p:spPr>
          <a:xfrm>
            <a:off x="838200" y="1248508"/>
            <a:ext cx="10515600" cy="490207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26E097-BE54-4332-8A11-EF676BB78E82}" type="datetimeFigureOut">
              <a:rPr lang="en-US" smtClean="0"/>
              <a:t>9/29/2017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957E37-A3CE-43C6-84E9-CEBFA27798E1}" type="slidenum">
              <a:rPr lang="en-US" smtClean="0"/>
              <a:t>‹#›</a:t>
            </a:fld>
            <a:endParaRPr lang="en-US"/>
          </a:p>
        </p:txBody>
      </p:sp>
      <p:pic>
        <p:nvPicPr>
          <p:cNvPr id="7" name="Picture 6">
            <a:extLst>
              <a:ext uri="{FF2B5EF4-FFF2-40B4-BE49-F238E27FC236}">
                <a16:creationId xmlns:a16="http://schemas.microsoft.com/office/drawing/2014/main" id="{DEE5AF9E-5AE5-4147-9919-BC4C0D664E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52150" y="6224954"/>
            <a:ext cx="647363" cy="427525"/>
          </a:xfrm>
          <a:prstGeom prst="rect">
            <a:avLst/>
          </a:prstGeom>
        </p:spPr>
      </p:pic>
    </p:spTree>
    <p:extLst>
      <p:ext uri="{BB962C8B-B14F-4D97-AF65-F5344CB8AC3E}">
        <p14:creationId xmlns:p14="http://schemas.microsoft.com/office/powerpoint/2010/main" val="4075234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B26E097-BE54-4332-8A11-EF676BB78E82}" type="datetimeFigureOut">
              <a:rPr lang="en-US" smtClean="0"/>
              <a:t>9/29/2017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957E37-A3CE-43C6-84E9-CEBFA27798E1}" type="slidenum">
              <a:rPr lang="en-US" smtClean="0"/>
              <a:t>‹#›</a:t>
            </a:fld>
            <a:endParaRPr lang="en-US"/>
          </a:p>
        </p:txBody>
      </p:sp>
    </p:spTree>
    <p:extLst>
      <p:ext uri="{BB962C8B-B14F-4D97-AF65-F5344CB8AC3E}">
        <p14:creationId xmlns:p14="http://schemas.microsoft.com/office/powerpoint/2010/main" val="127435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B26E097-BE54-4332-8A11-EF676BB78E82}" type="datetimeFigureOut">
              <a:rPr lang="en-US" smtClean="0"/>
              <a:t>9/29/2017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957E37-A3CE-43C6-84E9-CEBFA27798E1}" type="slidenum">
              <a:rPr lang="en-US" smtClean="0"/>
              <a:t>‹#›</a:t>
            </a:fld>
            <a:endParaRPr lang="en-US"/>
          </a:p>
        </p:txBody>
      </p:sp>
      <p:pic>
        <p:nvPicPr>
          <p:cNvPr id="8" name="Picture 7">
            <a:extLst>
              <a:ext uri="{FF2B5EF4-FFF2-40B4-BE49-F238E27FC236}">
                <a16:creationId xmlns:a16="http://schemas.microsoft.com/office/drawing/2014/main" id="{DDFB8C71-4F79-44F1-92CB-DCA5DEBEFF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52150" y="6224954"/>
            <a:ext cx="647363" cy="427525"/>
          </a:xfrm>
          <a:prstGeom prst="rect">
            <a:avLst/>
          </a:prstGeom>
        </p:spPr>
      </p:pic>
    </p:spTree>
    <p:extLst>
      <p:ext uri="{BB962C8B-B14F-4D97-AF65-F5344CB8AC3E}">
        <p14:creationId xmlns:p14="http://schemas.microsoft.com/office/powerpoint/2010/main" val="3870656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B26E097-BE54-4332-8A11-EF676BB78E82}" type="datetimeFigureOut">
              <a:rPr lang="en-US" smtClean="0"/>
              <a:t>9/29/2017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957E37-A3CE-43C6-84E9-CEBFA27798E1}" type="slidenum">
              <a:rPr lang="en-US" smtClean="0"/>
              <a:t>‹#›</a:t>
            </a:fld>
            <a:endParaRPr lang="en-US"/>
          </a:p>
        </p:txBody>
      </p:sp>
    </p:spTree>
    <p:extLst>
      <p:ext uri="{BB962C8B-B14F-4D97-AF65-F5344CB8AC3E}">
        <p14:creationId xmlns:p14="http://schemas.microsoft.com/office/powerpoint/2010/main" val="3544381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B26E097-BE54-4332-8A11-EF676BB78E82}" type="datetimeFigureOut">
              <a:rPr lang="en-US" smtClean="0"/>
              <a:t>9/29/2017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957E37-A3CE-43C6-84E9-CEBFA27798E1}" type="slidenum">
              <a:rPr lang="en-US" smtClean="0"/>
              <a:t>‹#›</a:t>
            </a:fld>
            <a:endParaRPr lang="en-US"/>
          </a:p>
        </p:txBody>
      </p:sp>
    </p:spTree>
    <p:extLst>
      <p:ext uri="{BB962C8B-B14F-4D97-AF65-F5344CB8AC3E}">
        <p14:creationId xmlns:p14="http://schemas.microsoft.com/office/powerpoint/2010/main" val="940581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26E097-BE54-4332-8A11-EF676BB78E82}" type="datetimeFigureOut">
              <a:rPr lang="en-US" smtClean="0"/>
              <a:t>9/29/2017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957E37-A3CE-43C6-84E9-CEBFA27798E1}" type="slidenum">
              <a:rPr lang="en-US" smtClean="0"/>
              <a:t>‹#›</a:t>
            </a:fld>
            <a:endParaRPr lang="en-US"/>
          </a:p>
        </p:txBody>
      </p:sp>
    </p:spTree>
    <p:extLst>
      <p:ext uri="{BB962C8B-B14F-4D97-AF65-F5344CB8AC3E}">
        <p14:creationId xmlns:p14="http://schemas.microsoft.com/office/powerpoint/2010/main" val="353184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B26E097-BE54-4332-8A11-EF676BB78E82}" type="datetimeFigureOut">
              <a:rPr lang="en-US" smtClean="0"/>
              <a:t>9/29/2017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957E37-A3CE-43C6-84E9-CEBFA27798E1}" type="slidenum">
              <a:rPr lang="en-US" smtClean="0"/>
              <a:t>‹#›</a:t>
            </a:fld>
            <a:endParaRPr lang="en-US"/>
          </a:p>
        </p:txBody>
      </p:sp>
    </p:spTree>
    <p:extLst>
      <p:ext uri="{BB962C8B-B14F-4D97-AF65-F5344CB8AC3E}">
        <p14:creationId xmlns:p14="http://schemas.microsoft.com/office/powerpoint/2010/main" val="451409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B26E097-BE54-4332-8A11-EF676BB78E82}" type="datetimeFigureOut">
              <a:rPr lang="en-US" smtClean="0"/>
              <a:t>9/29/2017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957E37-A3CE-43C6-84E9-CEBFA27798E1}" type="slidenum">
              <a:rPr lang="en-US" smtClean="0"/>
              <a:t>‹#›</a:t>
            </a:fld>
            <a:endParaRPr lang="en-US"/>
          </a:p>
        </p:txBody>
      </p:sp>
    </p:spTree>
    <p:extLst>
      <p:ext uri="{BB962C8B-B14F-4D97-AF65-F5344CB8AC3E}">
        <p14:creationId xmlns:p14="http://schemas.microsoft.com/office/powerpoint/2010/main" val="3708901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957E37-A3CE-43C6-84E9-CEBFA27798E1}" type="slidenum">
              <a:rPr lang="en-US" smtClean="0"/>
              <a:t>‹#›</a:t>
            </a:fld>
            <a:endParaRPr lang="en-US"/>
          </a:p>
        </p:txBody>
      </p:sp>
      <p:sp>
        <p:nvSpPr>
          <p:cNvPr id="7" name="Rectangle 6">
            <a:extLst>
              <a:ext uri="{FF2B5EF4-FFF2-40B4-BE49-F238E27FC236}">
                <a16:creationId xmlns:a16="http://schemas.microsoft.com/office/drawing/2014/main" id="{7779DE9B-63DB-4BBE-AE89-A586F5836B6A}"/>
              </a:ext>
            </a:extLst>
          </p:cNvPr>
          <p:cNvSpPr/>
          <p:nvPr userDrawn="1"/>
        </p:nvSpPr>
        <p:spPr>
          <a:xfrm>
            <a:off x="0" y="6721475"/>
            <a:ext cx="12192000" cy="1365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72D95F1-26CE-41F8-B9DA-8D94FFAAF4E6}"/>
              </a:ext>
            </a:extLst>
          </p:cNvPr>
          <p:cNvSpPr/>
          <p:nvPr userDrawn="1"/>
        </p:nvSpPr>
        <p:spPr>
          <a:xfrm>
            <a:off x="0" y="-22225"/>
            <a:ext cx="12192000" cy="1365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28360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www.youtube.com/watch?v=N_kA8EpCUQo"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vimeo.com/2635555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4D976-DA29-43FA-84CC-D0A9DD2B50AA}"/>
              </a:ext>
            </a:extLst>
          </p:cNvPr>
          <p:cNvSpPr>
            <a:spLocks noGrp="1"/>
          </p:cNvSpPr>
          <p:nvPr>
            <p:ph type="ctrTitle"/>
          </p:nvPr>
        </p:nvSpPr>
        <p:spPr>
          <a:xfrm>
            <a:off x="5663952" y="1122363"/>
            <a:ext cx="5004047" cy="2387600"/>
          </a:xfrm>
        </p:spPr>
        <p:txBody>
          <a:bodyPr>
            <a:normAutofit/>
          </a:bodyPr>
          <a:lstStyle/>
          <a:p>
            <a:r>
              <a:rPr lang="en-US" sz="4400" dirty="0"/>
              <a:t>True VR:</a:t>
            </a:r>
            <a:br>
              <a:rPr lang="en-US" sz="4400" dirty="0"/>
            </a:br>
            <a:r>
              <a:rPr lang="en-US" sz="4400" dirty="0"/>
              <a:t>Camera Components</a:t>
            </a:r>
            <a:endParaRPr lang="en-US" dirty="0"/>
          </a:p>
        </p:txBody>
      </p:sp>
      <p:pic>
        <p:nvPicPr>
          <p:cNvPr id="4" name="Picture 3">
            <a:extLst>
              <a:ext uri="{FF2B5EF4-FFF2-40B4-BE49-F238E27FC236}">
                <a16:creationId xmlns:a16="http://schemas.microsoft.com/office/drawing/2014/main" id="{489726AA-67A1-4C24-A0C7-9AE6CFD06088}"/>
              </a:ext>
            </a:extLst>
          </p:cNvPr>
          <p:cNvPicPr>
            <a:picLocks noChangeAspect="1"/>
          </p:cNvPicPr>
          <p:nvPr/>
        </p:nvPicPr>
        <p:blipFill rotWithShape="1">
          <a:blip r:embed="rId2"/>
          <a:srcRect l="12500" t="44272" r="45461" b="13398"/>
          <a:stretch/>
        </p:blipFill>
        <p:spPr>
          <a:xfrm>
            <a:off x="538578" y="1811043"/>
            <a:ext cx="5125375" cy="2902999"/>
          </a:xfrm>
          <a:prstGeom prst="rect">
            <a:avLst/>
          </a:prstGeom>
        </p:spPr>
      </p:pic>
      <p:pic>
        <p:nvPicPr>
          <p:cNvPr id="6" name="Picture 5">
            <a:extLst>
              <a:ext uri="{FF2B5EF4-FFF2-40B4-BE49-F238E27FC236}">
                <a16:creationId xmlns:a16="http://schemas.microsoft.com/office/drawing/2014/main" id="{F96CCC7D-B942-4512-87A9-C5551CB39F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8446" y="2219416"/>
            <a:ext cx="1006254" cy="664540"/>
          </a:xfrm>
          <a:prstGeom prst="rect">
            <a:avLst/>
          </a:prstGeom>
        </p:spPr>
      </p:pic>
    </p:spTree>
    <p:extLst>
      <p:ext uri="{BB962C8B-B14F-4D97-AF65-F5344CB8AC3E}">
        <p14:creationId xmlns:p14="http://schemas.microsoft.com/office/powerpoint/2010/main" val="1036628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582F0-34BA-4767-B1B5-BC110A78B0E9}"/>
              </a:ext>
            </a:extLst>
          </p:cNvPr>
          <p:cNvSpPr>
            <a:spLocks noGrp="1"/>
          </p:cNvSpPr>
          <p:nvPr>
            <p:ph type="title"/>
          </p:nvPr>
        </p:nvSpPr>
        <p:spPr/>
        <p:txBody>
          <a:bodyPr/>
          <a:lstStyle/>
          <a:p>
            <a:r>
              <a:rPr lang="en-US" dirty="0"/>
              <a:t>Lens</a:t>
            </a:r>
          </a:p>
        </p:txBody>
      </p:sp>
      <p:sp>
        <p:nvSpPr>
          <p:cNvPr id="3" name="Content Placeholder 2">
            <a:extLst>
              <a:ext uri="{FF2B5EF4-FFF2-40B4-BE49-F238E27FC236}">
                <a16:creationId xmlns:a16="http://schemas.microsoft.com/office/drawing/2014/main" id="{16719AF7-A216-4803-89DC-6FEC7E9E575F}"/>
              </a:ext>
            </a:extLst>
          </p:cNvPr>
          <p:cNvSpPr>
            <a:spLocks noGrp="1"/>
          </p:cNvSpPr>
          <p:nvPr>
            <p:ph idx="1"/>
          </p:nvPr>
        </p:nvSpPr>
        <p:spPr>
          <a:xfrm>
            <a:off x="1283970" y="3372353"/>
            <a:ext cx="9940290" cy="1759717"/>
          </a:xfrm>
        </p:spPr>
        <p:txBody>
          <a:bodyPr/>
          <a:lstStyle/>
          <a:p>
            <a:pPr marL="0" indent="0">
              <a:buNone/>
            </a:pPr>
            <a:r>
              <a:rPr lang="en-US" dirty="0"/>
              <a:t>An optical lens or assembly of lenses used in conjunction with a camera body and mechanism to make images of objects either on photographic film or on other media capable of storing an image chemically or electronically.</a:t>
            </a:r>
          </a:p>
        </p:txBody>
      </p:sp>
      <p:pic>
        <p:nvPicPr>
          <p:cNvPr id="4" name="Picture 3">
            <a:extLst>
              <a:ext uri="{FF2B5EF4-FFF2-40B4-BE49-F238E27FC236}">
                <a16:creationId xmlns:a16="http://schemas.microsoft.com/office/drawing/2014/main" id="{87430989-4DA5-42AE-BB35-FB92B6D9DCEF}"/>
              </a:ext>
            </a:extLst>
          </p:cNvPr>
          <p:cNvPicPr>
            <a:picLocks noChangeAspect="1"/>
          </p:cNvPicPr>
          <p:nvPr/>
        </p:nvPicPr>
        <p:blipFill rotWithShape="1">
          <a:blip r:embed="rId3"/>
          <a:srcRect l="30114" t="46667" r="30568" b="32323"/>
          <a:stretch/>
        </p:blipFill>
        <p:spPr>
          <a:xfrm>
            <a:off x="3155157" y="1116624"/>
            <a:ext cx="7166133" cy="2092038"/>
          </a:xfrm>
          <a:prstGeom prst="rect">
            <a:avLst/>
          </a:prstGeom>
        </p:spPr>
      </p:pic>
      <p:pic>
        <p:nvPicPr>
          <p:cNvPr id="5" name="Picture 4">
            <a:extLst>
              <a:ext uri="{FF2B5EF4-FFF2-40B4-BE49-F238E27FC236}">
                <a16:creationId xmlns:a16="http://schemas.microsoft.com/office/drawing/2014/main" id="{18B18FDD-01DF-407A-87A2-047BEFB218A1}"/>
              </a:ext>
            </a:extLst>
          </p:cNvPr>
          <p:cNvPicPr>
            <a:picLocks noChangeAspect="1"/>
          </p:cNvPicPr>
          <p:nvPr/>
        </p:nvPicPr>
        <p:blipFill rotWithShape="1">
          <a:blip r:embed="rId4"/>
          <a:srcRect l="32273" t="50101" r="32954" b="28889"/>
          <a:stretch/>
        </p:blipFill>
        <p:spPr>
          <a:xfrm>
            <a:off x="3262880" y="1199752"/>
            <a:ext cx="5666238" cy="1925782"/>
          </a:xfrm>
          <a:prstGeom prst="rect">
            <a:avLst/>
          </a:prstGeom>
        </p:spPr>
      </p:pic>
      <p:sp>
        <p:nvSpPr>
          <p:cNvPr id="7" name="TextBox 6">
            <a:extLst>
              <a:ext uri="{FF2B5EF4-FFF2-40B4-BE49-F238E27FC236}">
                <a16:creationId xmlns:a16="http://schemas.microsoft.com/office/drawing/2014/main" id="{E51D69DF-B041-4FAB-A4EF-57DE82C6DF62}"/>
              </a:ext>
            </a:extLst>
          </p:cNvPr>
          <p:cNvSpPr txBox="1"/>
          <p:nvPr/>
        </p:nvSpPr>
        <p:spPr>
          <a:xfrm>
            <a:off x="1258375" y="3372353"/>
            <a:ext cx="9675249" cy="1384995"/>
          </a:xfrm>
          <a:prstGeom prst="rect">
            <a:avLst/>
          </a:prstGeom>
          <a:noFill/>
        </p:spPr>
        <p:txBody>
          <a:bodyPr wrap="square" rtlCol="0">
            <a:spAutoFit/>
          </a:bodyPr>
          <a:lstStyle/>
          <a:p>
            <a:pPr marL="457200" indent="-457200">
              <a:buFont typeface="Arial" panose="020B0604020202020204" pitchFamily="34" charset="0"/>
              <a:buChar char="•"/>
            </a:pPr>
            <a:r>
              <a:rPr lang="en-US" sz="2800" dirty="0"/>
              <a:t>Lenses are comprised of several "lens elements.“</a:t>
            </a:r>
          </a:p>
          <a:p>
            <a:pPr marL="457200" indent="-457200">
              <a:buFont typeface="Arial" panose="020B0604020202020204" pitchFamily="34" charset="0"/>
              <a:buChar char="•"/>
            </a:pPr>
            <a:r>
              <a:rPr lang="en-US" sz="2800" dirty="0"/>
              <a:t>Each element directs the path of light rays to recreate the image as accurately as possible on the digital sensor </a:t>
            </a:r>
          </a:p>
        </p:txBody>
      </p:sp>
    </p:spTree>
    <p:extLst>
      <p:ext uri="{BB962C8B-B14F-4D97-AF65-F5344CB8AC3E}">
        <p14:creationId xmlns:p14="http://schemas.microsoft.com/office/powerpoint/2010/main" val="3845694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3">
                                            <p:txEl>
                                              <p:pRg st="0" end="0"/>
                                            </p:txEl>
                                          </p:spTgt>
                                        </p:tgtEl>
                                      </p:cBhvr>
                                    </p:animEffect>
                                    <p:set>
                                      <p:cBhvr>
                                        <p:cTn id="10" dur="1" fill="hold">
                                          <p:stCondLst>
                                            <p:cond delay="499"/>
                                          </p:stCondLst>
                                        </p:cTn>
                                        <p:tgtEl>
                                          <p:spTgt spid="3">
                                            <p:txEl>
                                              <p:pRg st="0" end="0"/>
                                            </p:txEl>
                                          </p:spTgt>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AC051-0B42-4D37-AC51-D465E7E7D7A8}"/>
              </a:ext>
            </a:extLst>
          </p:cNvPr>
          <p:cNvSpPr>
            <a:spLocks noGrp="1"/>
          </p:cNvSpPr>
          <p:nvPr>
            <p:ph type="title"/>
          </p:nvPr>
        </p:nvSpPr>
        <p:spPr/>
        <p:txBody>
          <a:bodyPr/>
          <a:lstStyle/>
          <a:p>
            <a:r>
              <a:rPr lang="en-US" dirty="0"/>
              <a:t>Common Zoom and Prime Lenses</a:t>
            </a:r>
          </a:p>
        </p:txBody>
      </p:sp>
      <p:sp>
        <p:nvSpPr>
          <p:cNvPr id="3" name="Content Placeholder 2">
            <a:extLst>
              <a:ext uri="{FF2B5EF4-FFF2-40B4-BE49-F238E27FC236}">
                <a16:creationId xmlns:a16="http://schemas.microsoft.com/office/drawing/2014/main" id="{E21DD9AA-9D33-4F0B-92A6-F36F081992C3}"/>
              </a:ext>
            </a:extLst>
          </p:cNvPr>
          <p:cNvSpPr>
            <a:spLocks noGrp="1"/>
          </p:cNvSpPr>
          <p:nvPr>
            <p:ph idx="1"/>
          </p:nvPr>
        </p:nvSpPr>
        <p:spPr>
          <a:xfrm>
            <a:off x="838200" y="1248508"/>
            <a:ext cx="5548745" cy="1407606"/>
          </a:xfrm>
        </p:spPr>
        <p:txBody>
          <a:bodyPr>
            <a:normAutofit fontScale="92500" lnSpcReduction="20000"/>
          </a:bodyPr>
          <a:lstStyle/>
          <a:p>
            <a:r>
              <a:rPr lang="en-US" dirty="0"/>
              <a:t>Camera supports both zoom and prime lenses</a:t>
            </a:r>
          </a:p>
          <a:p>
            <a:r>
              <a:rPr lang="en-US" dirty="0"/>
              <a:t>Large Number of focal lengths supported</a:t>
            </a:r>
          </a:p>
          <a:p>
            <a:endParaRPr lang="en-US" dirty="0"/>
          </a:p>
        </p:txBody>
      </p:sp>
      <p:pic>
        <p:nvPicPr>
          <p:cNvPr id="4" name="Picture 3">
            <a:extLst>
              <a:ext uri="{FF2B5EF4-FFF2-40B4-BE49-F238E27FC236}">
                <a16:creationId xmlns:a16="http://schemas.microsoft.com/office/drawing/2014/main" id="{72BC0802-9E85-4E72-97D4-BD81F9C54049}"/>
              </a:ext>
            </a:extLst>
          </p:cNvPr>
          <p:cNvPicPr>
            <a:picLocks noChangeAspect="1"/>
          </p:cNvPicPr>
          <p:nvPr/>
        </p:nvPicPr>
        <p:blipFill rotWithShape="1">
          <a:blip r:embed="rId3"/>
          <a:srcRect l="27954" t="24040" r="42500" b="24041"/>
          <a:stretch/>
        </p:blipFill>
        <p:spPr>
          <a:xfrm>
            <a:off x="7170717" y="1248508"/>
            <a:ext cx="4613564" cy="4560331"/>
          </a:xfrm>
          <a:prstGeom prst="rect">
            <a:avLst/>
          </a:prstGeom>
        </p:spPr>
      </p:pic>
      <p:sp>
        <p:nvSpPr>
          <p:cNvPr id="5" name="TextBox 4">
            <a:extLst>
              <a:ext uri="{FF2B5EF4-FFF2-40B4-BE49-F238E27FC236}">
                <a16:creationId xmlns:a16="http://schemas.microsoft.com/office/drawing/2014/main" id="{3F67EB07-DCD8-40F3-B6EF-D1BC0AFC314F}"/>
              </a:ext>
            </a:extLst>
          </p:cNvPr>
          <p:cNvSpPr txBox="1"/>
          <p:nvPr/>
        </p:nvSpPr>
        <p:spPr>
          <a:xfrm>
            <a:off x="642257" y="3143739"/>
            <a:ext cx="1551322" cy="461665"/>
          </a:xfrm>
          <a:prstGeom prst="rect">
            <a:avLst/>
          </a:prstGeom>
          <a:noFill/>
        </p:spPr>
        <p:txBody>
          <a:bodyPr wrap="none" rtlCol="0">
            <a:spAutoFit/>
          </a:bodyPr>
          <a:lstStyle/>
          <a:p>
            <a:r>
              <a:rPr lang="en-US" sz="2400" b="1" dirty="0"/>
              <a:t>Zoom Lens</a:t>
            </a:r>
            <a:endParaRPr lang="en-US" b="1" dirty="0"/>
          </a:p>
        </p:txBody>
      </p:sp>
      <p:sp>
        <p:nvSpPr>
          <p:cNvPr id="6" name="Arrow: Right 5">
            <a:extLst>
              <a:ext uri="{FF2B5EF4-FFF2-40B4-BE49-F238E27FC236}">
                <a16:creationId xmlns:a16="http://schemas.microsoft.com/office/drawing/2014/main" id="{8E609821-07DE-4CB0-B784-96C0F0037A95}"/>
              </a:ext>
            </a:extLst>
          </p:cNvPr>
          <p:cNvSpPr/>
          <p:nvPr/>
        </p:nvSpPr>
        <p:spPr>
          <a:xfrm>
            <a:off x="2304361" y="3124200"/>
            <a:ext cx="990600" cy="5007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7A6BBD3-CBE5-4115-B3B4-194CD29F0406}"/>
              </a:ext>
            </a:extLst>
          </p:cNvPr>
          <p:cNvSpPr txBox="1"/>
          <p:nvPr/>
        </p:nvSpPr>
        <p:spPr>
          <a:xfrm>
            <a:off x="3405744" y="3174516"/>
            <a:ext cx="3813544" cy="400110"/>
          </a:xfrm>
          <a:prstGeom prst="rect">
            <a:avLst/>
          </a:prstGeom>
          <a:noFill/>
        </p:spPr>
        <p:txBody>
          <a:bodyPr wrap="none" rtlCol="0">
            <a:spAutoFit/>
          </a:bodyPr>
          <a:lstStyle/>
          <a:p>
            <a:r>
              <a:rPr lang="en-US" sz="2000" dirty="0"/>
              <a:t>Variable Focal Length within Range</a:t>
            </a:r>
          </a:p>
        </p:txBody>
      </p:sp>
      <p:sp>
        <p:nvSpPr>
          <p:cNvPr id="8" name="TextBox 7">
            <a:extLst>
              <a:ext uri="{FF2B5EF4-FFF2-40B4-BE49-F238E27FC236}">
                <a16:creationId xmlns:a16="http://schemas.microsoft.com/office/drawing/2014/main" id="{30932AFD-3C68-4B26-9832-BF7AD296DBED}"/>
              </a:ext>
            </a:extLst>
          </p:cNvPr>
          <p:cNvSpPr txBox="1"/>
          <p:nvPr/>
        </p:nvSpPr>
        <p:spPr>
          <a:xfrm>
            <a:off x="642257" y="3881736"/>
            <a:ext cx="1580882" cy="461665"/>
          </a:xfrm>
          <a:prstGeom prst="rect">
            <a:avLst/>
          </a:prstGeom>
          <a:noFill/>
        </p:spPr>
        <p:txBody>
          <a:bodyPr wrap="none" rtlCol="0">
            <a:spAutoFit/>
          </a:bodyPr>
          <a:lstStyle/>
          <a:p>
            <a:r>
              <a:rPr lang="en-US" sz="2400" b="1" dirty="0"/>
              <a:t>Prime Lens</a:t>
            </a:r>
            <a:endParaRPr lang="en-US" b="1" dirty="0"/>
          </a:p>
        </p:txBody>
      </p:sp>
      <p:sp>
        <p:nvSpPr>
          <p:cNvPr id="9" name="Arrow: Right 8">
            <a:extLst>
              <a:ext uri="{FF2B5EF4-FFF2-40B4-BE49-F238E27FC236}">
                <a16:creationId xmlns:a16="http://schemas.microsoft.com/office/drawing/2014/main" id="{E55ABD13-90F4-41DB-8629-030BB440670F}"/>
              </a:ext>
            </a:extLst>
          </p:cNvPr>
          <p:cNvSpPr/>
          <p:nvPr/>
        </p:nvSpPr>
        <p:spPr>
          <a:xfrm>
            <a:off x="2304361" y="3862197"/>
            <a:ext cx="990600" cy="5007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0A5A542-64BB-4D62-937B-01CAD6034C08}"/>
              </a:ext>
            </a:extLst>
          </p:cNvPr>
          <p:cNvSpPr txBox="1"/>
          <p:nvPr/>
        </p:nvSpPr>
        <p:spPr>
          <a:xfrm>
            <a:off x="3405744" y="3912513"/>
            <a:ext cx="2091983" cy="400110"/>
          </a:xfrm>
          <a:prstGeom prst="rect">
            <a:avLst/>
          </a:prstGeom>
          <a:noFill/>
        </p:spPr>
        <p:txBody>
          <a:bodyPr wrap="none" rtlCol="0">
            <a:spAutoFit/>
          </a:bodyPr>
          <a:lstStyle/>
          <a:p>
            <a:r>
              <a:rPr lang="en-US" sz="2000" dirty="0"/>
              <a:t>Fixed Focal Length</a:t>
            </a:r>
          </a:p>
        </p:txBody>
      </p:sp>
    </p:spTree>
    <p:extLst>
      <p:ext uri="{BB962C8B-B14F-4D97-AF65-F5344CB8AC3E}">
        <p14:creationId xmlns:p14="http://schemas.microsoft.com/office/powerpoint/2010/main" val="1983686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CF8B0-26C0-43B4-8D84-E0DF3D93D197}"/>
              </a:ext>
            </a:extLst>
          </p:cNvPr>
          <p:cNvSpPr>
            <a:spLocks noGrp="1"/>
          </p:cNvSpPr>
          <p:nvPr>
            <p:ph type="title"/>
          </p:nvPr>
        </p:nvSpPr>
        <p:spPr/>
        <p:txBody>
          <a:bodyPr/>
          <a:lstStyle/>
          <a:p>
            <a:r>
              <a:rPr lang="en-US" dirty="0"/>
              <a:t>Camera Link Protocol</a:t>
            </a:r>
          </a:p>
        </p:txBody>
      </p:sp>
      <p:pic>
        <p:nvPicPr>
          <p:cNvPr id="5" name="Picture 4">
            <a:extLst>
              <a:ext uri="{FF2B5EF4-FFF2-40B4-BE49-F238E27FC236}">
                <a16:creationId xmlns:a16="http://schemas.microsoft.com/office/drawing/2014/main" id="{CA95853D-2066-47F0-96A2-06E11A532496}"/>
              </a:ext>
            </a:extLst>
          </p:cNvPr>
          <p:cNvPicPr>
            <a:picLocks noChangeAspect="1"/>
          </p:cNvPicPr>
          <p:nvPr/>
        </p:nvPicPr>
        <p:blipFill rotWithShape="1">
          <a:blip r:embed="rId3"/>
          <a:srcRect l="43750" t="44646" r="44545" b="45051"/>
          <a:stretch/>
        </p:blipFill>
        <p:spPr>
          <a:xfrm>
            <a:off x="8686800" y="581892"/>
            <a:ext cx="1427018" cy="706582"/>
          </a:xfrm>
          <a:prstGeom prst="rect">
            <a:avLst/>
          </a:prstGeom>
        </p:spPr>
      </p:pic>
      <p:pic>
        <p:nvPicPr>
          <p:cNvPr id="6" name="Picture 5">
            <a:extLst>
              <a:ext uri="{FF2B5EF4-FFF2-40B4-BE49-F238E27FC236}">
                <a16:creationId xmlns:a16="http://schemas.microsoft.com/office/drawing/2014/main" id="{C2B22942-26A5-4BFB-B696-15F19FB71C57}"/>
              </a:ext>
            </a:extLst>
          </p:cNvPr>
          <p:cNvPicPr>
            <a:picLocks noChangeAspect="1"/>
          </p:cNvPicPr>
          <p:nvPr/>
        </p:nvPicPr>
        <p:blipFill rotWithShape="1">
          <a:blip r:embed="rId4"/>
          <a:srcRect l="28637" t="54545" r="57613" b="25253"/>
          <a:stretch/>
        </p:blipFill>
        <p:spPr>
          <a:xfrm>
            <a:off x="0" y="5200509"/>
            <a:ext cx="1676400" cy="1385456"/>
          </a:xfrm>
          <a:prstGeom prst="rect">
            <a:avLst/>
          </a:prstGeom>
        </p:spPr>
      </p:pic>
      <p:sp>
        <p:nvSpPr>
          <p:cNvPr id="7" name="TextBox 6">
            <a:extLst>
              <a:ext uri="{FF2B5EF4-FFF2-40B4-BE49-F238E27FC236}">
                <a16:creationId xmlns:a16="http://schemas.microsoft.com/office/drawing/2014/main" id="{4FCDB5F3-B173-45AF-A37B-6423F19ED8AE}"/>
              </a:ext>
            </a:extLst>
          </p:cNvPr>
          <p:cNvSpPr txBox="1"/>
          <p:nvPr/>
        </p:nvSpPr>
        <p:spPr>
          <a:xfrm>
            <a:off x="439838" y="1242773"/>
            <a:ext cx="8246962" cy="4524315"/>
          </a:xfrm>
          <a:prstGeom prst="rect">
            <a:avLst/>
          </a:prstGeom>
          <a:noFill/>
        </p:spPr>
        <p:txBody>
          <a:bodyPr wrap="square" rtlCol="0">
            <a:spAutoFit/>
          </a:bodyPr>
          <a:lstStyle/>
          <a:p>
            <a:pPr marL="285750" indent="-285750">
              <a:buFont typeface="Arial" panose="020B0604020202020204" pitchFamily="34" charset="0"/>
              <a:buChar char="•"/>
            </a:pPr>
            <a:r>
              <a:rPr lang="en-US" sz="2400" dirty="0"/>
              <a:t>Communications link using a dedicated cable connection and a standardized serial communications protocol</a:t>
            </a:r>
          </a:p>
          <a:p>
            <a:pPr marL="285750" indent="-285750">
              <a:buFont typeface="Arial" panose="020B0604020202020204" pitchFamily="34" charset="0"/>
              <a:buChar char="•"/>
            </a:pPr>
            <a:r>
              <a:rPr lang="en-US" sz="2400" dirty="0"/>
              <a:t>Standardizes the connection between cameras and frame grabbers: </a:t>
            </a:r>
          </a:p>
          <a:p>
            <a:pPr marL="742950" lvl="1" indent="-285750">
              <a:buFont typeface="Courier New" panose="02070309020205020404" pitchFamily="49" charset="0"/>
              <a:buChar char="o"/>
            </a:pPr>
            <a:r>
              <a:rPr lang="en-US" sz="2400" dirty="0"/>
              <a:t>Data transfer </a:t>
            </a:r>
          </a:p>
          <a:p>
            <a:pPr marL="742950" lvl="1" indent="-285750">
              <a:buFont typeface="Courier New" panose="02070309020205020404" pitchFamily="49" charset="0"/>
              <a:buChar char="o"/>
            </a:pPr>
            <a:r>
              <a:rPr lang="en-US" sz="2400" dirty="0"/>
              <a:t>Camera timing</a:t>
            </a:r>
          </a:p>
          <a:p>
            <a:pPr marL="742950" lvl="1" indent="-285750">
              <a:buFont typeface="Courier New" panose="02070309020205020404" pitchFamily="49" charset="0"/>
              <a:buChar char="o"/>
            </a:pPr>
            <a:r>
              <a:rPr lang="en-US" sz="2400" dirty="0"/>
              <a:t>Serial communications</a:t>
            </a:r>
          </a:p>
          <a:p>
            <a:pPr marL="742950" lvl="1" indent="-285750">
              <a:buFont typeface="Courier New" panose="02070309020205020404" pitchFamily="49" charset="0"/>
              <a:buChar char="o"/>
            </a:pPr>
            <a:r>
              <a:rPr lang="en-US" sz="2400" dirty="0"/>
              <a:t>Real time signaling to the camera</a:t>
            </a:r>
          </a:p>
          <a:p>
            <a:pPr marL="342900" indent="-342900">
              <a:buFont typeface="Arial" panose="020B0604020202020204" pitchFamily="34" charset="0"/>
              <a:buChar char="•"/>
            </a:pPr>
            <a:r>
              <a:rPr lang="en-US" sz="2400" dirty="0"/>
              <a:t>Intel True VR Solution: Used to communicate between the Camera and Extender (camera side), and between the Extender (server side) and </a:t>
            </a:r>
            <a:r>
              <a:rPr lang="en-US" sz="2400" dirty="0" err="1"/>
              <a:t>FrameGrabber</a:t>
            </a:r>
            <a:endParaRPr lang="en-US" sz="2400" dirty="0"/>
          </a:p>
          <a:p>
            <a:endParaRPr lang="en-US" sz="2400" dirty="0"/>
          </a:p>
        </p:txBody>
      </p:sp>
    </p:spTree>
    <p:extLst>
      <p:ext uri="{BB962C8B-B14F-4D97-AF65-F5344CB8AC3E}">
        <p14:creationId xmlns:p14="http://schemas.microsoft.com/office/powerpoint/2010/main" val="3821155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404CD-2F73-4F9C-B1BE-1DD14C23DFA3}"/>
              </a:ext>
            </a:extLst>
          </p:cNvPr>
          <p:cNvSpPr>
            <a:spLocks noGrp="1"/>
          </p:cNvSpPr>
          <p:nvPr>
            <p:ph type="title"/>
          </p:nvPr>
        </p:nvSpPr>
        <p:spPr/>
        <p:txBody>
          <a:bodyPr/>
          <a:lstStyle/>
          <a:p>
            <a:r>
              <a:rPr lang="en-US" dirty="0"/>
              <a:t>Camera Link Protocol </a:t>
            </a:r>
            <a:r>
              <a:rPr lang="en-US" sz="1800" dirty="0"/>
              <a:t>(continued)</a:t>
            </a:r>
            <a:endParaRPr lang="en-US" dirty="0"/>
          </a:p>
        </p:txBody>
      </p:sp>
      <p:graphicFrame>
        <p:nvGraphicFramePr>
          <p:cNvPr id="4" name="Table 3">
            <a:extLst>
              <a:ext uri="{FF2B5EF4-FFF2-40B4-BE49-F238E27FC236}">
                <a16:creationId xmlns:a16="http://schemas.microsoft.com/office/drawing/2014/main" id="{F6B2A8A4-6AA8-46B8-8213-2EB39E30D321}"/>
              </a:ext>
            </a:extLst>
          </p:cNvPr>
          <p:cNvGraphicFramePr>
            <a:graphicFrameLocks noGrp="1"/>
          </p:cNvGraphicFramePr>
          <p:nvPr>
            <p:extLst>
              <p:ext uri="{D42A27DB-BD31-4B8C-83A1-F6EECF244321}">
                <p14:modId xmlns:p14="http://schemas.microsoft.com/office/powerpoint/2010/main" val="2587330907"/>
              </p:ext>
            </p:extLst>
          </p:nvPr>
        </p:nvGraphicFramePr>
        <p:xfrm>
          <a:off x="1511197" y="2250253"/>
          <a:ext cx="9176328" cy="2223603"/>
        </p:xfrm>
        <a:graphic>
          <a:graphicData uri="http://schemas.openxmlformats.org/drawingml/2006/table">
            <a:tbl>
              <a:tblPr firstRow="1" bandRow="1">
                <a:tableStyleId>{073A0DAA-6AF3-43AB-8588-CEC1D06C72B9}</a:tableStyleId>
              </a:tblPr>
              <a:tblGrid>
                <a:gridCol w="2294082">
                  <a:extLst>
                    <a:ext uri="{9D8B030D-6E8A-4147-A177-3AD203B41FA5}">
                      <a16:colId xmlns:a16="http://schemas.microsoft.com/office/drawing/2014/main" val="2718699563"/>
                    </a:ext>
                  </a:extLst>
                </a:gridCol>
                <a:gridCol w="2294082">
                  <a:extLst>
                    <a:ext uri="{9D8B030D-6E8A-4147-A177-3AD203B41FA5}">
                      <a16:colId xmlns:a16="http://schemas.microsoft.com/office/drawing/2014/main" val="2512326287"/>
                    </a:ext>
                  </a:extLst>
                </a:gridCol>
                <a:gridCol w="2294082">
                  <a:extLst>
                    <a:ext uri="{9D8B030D-6E8A-4147-A177-3AD203B41FA5}">
                      <a16:colId xmlns:a16="http://schemas.microsoft.com/office/drawing/2014/main" val="2664937354"/>
                    </a:ext>
                  </a:extLst>
                </a:gridCol>
                <a:gridCol w="2294082">
                  <a:extLst>
                    <a:ext uri="{9D8B030D-6E8A-4147-A177-3AD203B41FA5}">
                      <a16:colId xmlns:a16="http://schemas.microsoft.com/office/drawing/2014/main" val="1610281704"/>
                    </a:ext>
                  </a:extLst>
                </a:gridCol>
              </a:tblGrid>
              <a:tr h="568808">
                <a:tc>
                  <a:txBody>
                    <a:bodyPr/>
                    <a:lstStyle/>
                    <a:p>
                      <a:pPr algn="ctr"/>
                      <a:r>
                        <a:rPr lang="en-US" dirty="0"/>
                        <a:t>Configuration</a:t>
                      </a:r>
                    </a:p>
                  </a:txBody>
                  <a:tcPr/>
                </a:tc>
                <a:tc>
                  <a:txBody>
                    <a:bodyPr/>
                    <a:lstStyle/>
                    <a:p>
                      <a:pPr algn="ctr"/>
                      <a:r>
                        <a:rPr lang="en-US" dirty="0"/>
                        <a:t>Number of Data Bits</a:t>
                      </a:r>
                    </a:p>
                  </a:txBody>
                  <a:tcPr/>
                </a:tc>
                <a:tc>
                  <a:txBody>
                    <a:bodyPr/>
                    <a:lstStyle/>
                    <a:p>
                      <a:pPr algn="ctr"/>
                      <a:r>
                        <a:rPr lang="en-US" dirty="0"/>
                        <a:t>Maximum </a:t>
                      </a:r>
                      <a:r>
                        <a:rPr lang="en-US" dirty="0" err="1"/>
                        <a:t>Througput</a:t>
                      </a:r>
                      <a:r>
                        <a:rPr lang="en-US" dirty="0"/>
                        <a:t> (MB/s)</a:t>
                      </a:r>
                    </a:p>
                  </a:txBody>
                  <a:tcPr/>
                </a:tc>
                <a:tc>
                  <a:txBody>
                    <a:bodyPr/>
                    <a:lstStyle/>
                    <a:p>
                      <a:pPr algn="ctr"/>
                      <a:r>
                        <a:rPr lang="en-US" dirty="0"/>
                        <a:t>Number of Cables Required</a:t>
                      </a:r>
                    </a:p>
                  </a:txBody>
                  <a:tcPr/>
                </a:tc>
                <a:extLst>
                  <a:ext uri="{0D108BD9-81ED-4DB2-BD59-A6C34878D82A}">
                    <a16:rowId xmlns:a16="http://schemas.microsoft.com/office/drawing/2014/main" val="1507104911"/>
                  </a:ext>
                </a:extLst>
              </a:tr>
              <a:tr h="527841">
                <a:tc>
                  <a:txBody>
                    <a:bodyPr/>
                    <a:lstStyle/>
                    <a:p>
                      <a:r>
                        <a:rPr lang="en-US" sz="2400" dirty="0"/>
                        <a:t>Base</a:t>
                      </a:r>
                    </a:p>
                  </a:txBody>
                  <a:tcPr/>
                </a:tc>
                <a:tc>
                  <a:txBody>
                    <a:bodyPr/>
                    <a:lstStyle/>
                    <a:p>
                      <a:pPr algn="ctr"/>
                      <a:r>
                        <a:rPr lang="en-US" dirty="0"/>
                        <a:t>24</a:t>
                      </a:r>
                    </a:p>
                  </a:txBody>
                  <a:tcPr/>
                </a:tc>
                <a:tc>
                  <a:txBody>
                    <a:bodyPr/>
                    <a:lstStyle/>
                    <a:p>
                      <a:pPr algn="ctr"/>
                      <a:r>
                        <a:rPr lang="en-US" dirty="0"/>
                        <a:t>255</a:t>
                      </a:r>
                    </a:p>
                  </a:txBody>
                  <a:tcPr/>
                </a:tc>
                <a:tc>
                  <a:txBody>
                    <a:bodyPr/>
                    <a:lstStyle/>
                    <a:p>
                      <a:pPr algn="ctr"/>
                      <a:r>
                        <a:rPr lang="en-US" dirty="0"/>
                        <a:t>1</a:t>
                      </a:r>
                    </a:p>
                  </a:txBody>
                  <a:tcPr/>
                </a:tc>
                <a:extLst>
                  <a:ext uri="{0D108BD9-81ED-4DB2-BD59-A6C34878D82A}">
                    <a16:rowId xmlns:a16="http://schemas.microsoft.com/office/drawing/2014/main" val="3133841808"/>
                  </a:ext>
                </a:extLst>
              </a:tr>
              <a:tr h="527841">
                <a:tc>
                  <a:txBody>
                    <a:bodyPr/>
                    <a:lstStyle/>
                    <a:p>
                      <a:r>
                        <a:rPr lang="en-US" sz="2400" dirty="0"/>
                        <a:t>Medium</a:t>
                      </a:r>
                    </a:p>
                  </a:txBody>
                  <a:tcPr/>
                </a:tc>
                <a:tc>
                  <a:txBody>
                    <a:bodyPr/>
                    <a:lstStyle/>
                    <a:p>
                      <a:pPr algn="ctr"/>
                      <a:r>
                        <a:rPr lang="en-US" dirty="0"/>
                        <a:t>48</a:t>
                      </a:r>
                    </a:p>
                  </a:txBody>
                  <a:tcPr/>
                </a:tc>
                <a:tc>
                  <a:txBody>
                    <a:bodyPr/>
                    <a:lstStyle/>
                    <a:p>
                      <a:pPr algn="ctr"/>
                      <a:r>
                        <a:rPr lang="en-US" dirty="0"/>
                        <a:t>510</a:t>
                      </a:r>
                    </a:p>
                  </a:txBody>
                  <a:tcPr/>
                </a:tc>
                <a:tc>
                  <a:txBody>
                    <a:bodyPr/>
                    <a:lstStyle/>
                    <a:p>
                      <a:pPr algn="ctr"/>
                      <a:r>
                        <a:rPr lang="en-US" dirty="0"/>
                        <a:t>2</a:t>
                      </a:r>
                    </a:p>
                  </a:txBody>
                  <a:tcPr/>
                </a:tc>
                <a:extLst>
                  <a:ext uri="{0D108BD9-81ED-4DB2-BD59-A6C34878D82A}">
                    <a16:rowId xmlns:a16="http://schemas.microsoft.com/office/drawing/2014/main" val="3506613425"/>
                  </a:ext>
                </a:extLst>
              </a:tr>
              <a:tr h="527841">
                <a:tc>
                  <a:txBody>
                    <a:bodyPr/>
                    <a:lstStyle/>
                    <a:p>
                      <a:r>
                        <a:rPr lang="en-US" sz="2400" dirty="0"/>
                        <a:t>Full</a:t>
                      </a:r>
                    </a:p>
                  </a:txBody>
                  <a:tcPr/>
                </a:tc>
                <a:tc>
                  <a:txBody>
                    <a:bodyPr/>
                    <a:lstStyle/>
                    <a:p>
                      <a:pPr algn="ctr"/>
                      <a:r>
                        <a:rPr lang="en-US" dirty="0"/>
                        <a:t>64</a:t>
                      </a:r>
                    </a:p>
                  </a:txBody>
                  <a:tcPr/>
                </a:tc>
                <a:tc>
                  <a:txBody>
                    <a:bodyPr/>
                    <a:lstStyle/>
                    <a:p>
                      <a:pPr algn="ctr"/>
                      <a:r>
                        <a:rPr lang="en-US" dirty="0"/>
                        <a:t>680</a:t>
                      </a:r>
                    </a:p>
                  </a:txBody>
                  <a:tcPr/>
                </a:tc>
                <a:tc>
                  <a:txBody>
                    <a:bodyPr/>
                    <a:lstStyle/>
                    <a:p>
                      <a:pPr algn="ctr"/>
                      <a:r>
                        <a:rPr lang="en-US" dirty="0"/>
                        <a:t>2</a:t>
                      </a:r>
                    </a:p>
                  </a:txBody>
                  <a:tcPr/>
                </a:tc>
                <a:extLst>
                  <a:ext uri="{0D108BD9-81ED-4DB2-BD59-A6C34878D82A}">
                    <a16:rowId xmlns:a16="http://schemas.microsoft.com/office/drawing/2014/main" val="3704226858"/>
                  </a:ext>
                </a:extLst>
              </a:tr>
            </a:tbl>
          </a:graphicData>
        </a:graphic>
      </p:graphicFrame>
      <p:sp>
        <p:nvSpPr>
          <p:cNvPr id="5" name="TextBox 4">
            <a:extLst>
              <a:ext uri="{FF2B5EF4-FFF2-40B4-BE49-F238E27FC236}">
                <a16:creationId xmlns:a16="http://schemas.microsoft.com/office/drawing/2014/main" id="{B09107C1-3DF0-4E34-A7A5-DC9BA25CEAD9}"/>
              </a:ext>
            </a:extLst>
          </p:cNvPr>
          <p:cNvSpPr txBox="1"/>
          <p:nvPr/>
        </p:nvSpPr>
        <p:spPr>
          <a:xfrm>
            <a:off x="3080457" y="1833695"/>
            <a:ext cx="6037807" cy="400110"/>
          </a:xfrm>
          <a:prstGeom prst="rect">
            <a:avLst/>
          </a:prstGeom>
          <a:noFill/>
        </p:spPr>
        <p:txBody>
          <a:bodyPr wrap="none" rtlCol="0">
            <a:spAutoFit/>
          </a:bodyPr>
          <a:lstStyle/>
          <a:p>
            <a:r>
              <a:rPr lang="en-US" sz="2000" b="1" dirty="0"/>
              <a:t>Configurations for Cameras Using Camera Link Protocol</a:t>
            </a:r>
          </a:p>
        </p:txBody>
      </p:sp>
      <p:sp>
        <p:nvSpPr>
          <p:cNvPr id="6" name="Rectangle 5">
            <a:extLst>
              <a:ext uri="{FF2B5EF4-FFF2-40B4-BE49-F238E27FC236}">
                <a16:creationId xmlns:a16="http://schemas.microsoft.com/office/drawing/2014/main" id="{8F823121-6B80-4915-A25F-A97D3BE49C2B}"/>
              </a:ext>
            </a:extLst>
          </p:cNvPr>
          <p:cNvSpPr/>
          <p:nvPr/>
        </p:nvSpPr>
        <p:spPr>
          <a:xfrm>
            <a:off x="8380071" y="2250253"/>
            <a:ext cx="2307454" cy="222360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0237B3C0-31E2-49F4-990F-7D74C5CF0361}"/>
              </a:ext>
            </a:extLst>
          </p:cNvPr>
          <p:cNvSpPr txBox="1"/>
          <p:nvPr/>
        </p:nvSpPr>
        <p:spPr>
          <a:xfrm>
            <a:off x="1306752" y="4988691"/>
            <a:ext cx="9380773" cy="461665"/>
          </a:xfrm>
          <a:prstGeom prst="rect">
            <a:avLst/>
          </a:prstGeom>
          <a:noFill/>
        </p:spPr>
        <p:txBody>
          <a:bodyPr wrap="none" rtlCol="0">
            <a:spAutoFit/>
          </a:bodyPr>
          <a:lstStyle/>
          <a:p>
            <a:r>
              <a:rPr lang="en-US" sz="2400" b="1" dirty="0"/>
              <a:t>The number of required CL cables varies depending on the configuration</a:t>
            </a:r>
            <a:endParaRPr lang="en-US" b="1" dirty="0"/>
          </a:p>
        </p:txBody>
      </p:sp>
    </p:spTree>
    <p:extLst>
      <p:ext uri="{BB962C8B-B14F-4D97-AF65-F5344CB8AC3E}">
        <p14:creationId xmlns:p14="http://schemas.microsoft.com/office/powerpoint/2010/main" val="689798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EDF36-BF25-4F86-B377-6895DD5F5CBF}"/>
              </a:ext>
            </a:extLst>
          </p:cNvPr>
          <p:cNvSpPr>
            <a:spLocks noGrp="1"/>
          </p:cNvSpPr>
          <p:nvPr>
            <p:ph type="title"/>
          </p:nvPr>
        </p:nvSpPr>
        <p:spPr/>
        <p:txBody>
          <a:bodyPr/>
          <a:lstStyle/>
          <a:p>
            <a:r>
              <a:rPr lang="en-US" dirty="0" err="1"/>
              <a:t>FrameGrabber</a:t>
            </a:r>
            <a:r>
              <a:rPr lang="en-US" dirty="0"/>
              <a:t> Card</a:t>
            </a:r>
          </a:p>
        </p:txBody>
      </p:sp>
      <p:pic>
        <p:nvPicPr>
          <p:cNvPr id="4" name="Picture 3">
            <a:extLst>
              <a:ext uri="{FF2B5EF4-FFF2-40B4-BE49-F238E27FC236}">
                <a16:creationId xmlns:a16="http://schemas.microsoft.com/office/drawing/2014/main" id="{2339C0E1-9040-4ACE-A3F2-1FDEF3EEA143}"/>
              </a:ext>
            </a:extLst>
          </p:cNvPr>
          <p:cNvPicPr>
            <a:picLocks noChangeAspect="1"/>
          </p:cNvPicPr>
          <p:nvPr/>
        </p:nvPicPr>
        <p:blipFill rotWithShape="1">
          <a:blip r:embed="rId3"/>
          <a:srcRect l="35227" t="29697" r="36363" b="36363"/>
          <a:stretch/>
        </p:blipFill>
        <p:spPr>
          <a:xfrm>
            <a:off x="7002683" y="540328"/>
            <a:ext cx="4718261" cy="3170672"/>
          </a:xfrm>
          <a:prstGeom prst="rect">
            <a:avLst/>
          </a:prstGeom>
        </p:spPr>
      </p:pic>
      <p:sp>
        <p:nvSpPr>
          <p:cNvPr id="5" name="Content Placeholder 2">
            <a:extLst>
              <a:ext uri="{FF2B5EF4-FFF2-40B4-BE49-F238E27FC236}">
                <a16:creationId xmlns:a16="http://schemas.microsoft.com/office/drawing/2014/main" id="{2858B4AC-3441-4EC0-ACF0-F1F8DB99FF17}"/>
              </a:ext>
            </a:extLst>
          </p:cNvPr>
          <p:cNvSpPr>
            <a:spLocks noGrp="1"/>
          </p:cNvSpPr>
          <p:nvPr>
            <p:ph idx="1"/>
          </p:nvPr>
        </p:nvSpPr>
        <p:spPr>
          <a:xfrm>
            <a:off x="127322" y="1291826"/>
            <a:ext cx="6771188" cy="4902078"/>
          </a:xfrm>
        </p:spPr>
        <p:txBody>
          <a:bodyPr>
            <a:normAutofit lnSpcReduction="10000"/>
          </a:bodyPr>
          <a:lstStyle/>
          <a:p>
            <a:r>
              <a:rPr lang="en-US" dirty="0"/>
              <a:t>Stores frames captured by the camera.</a:t>
            </a:r>
          </a:p>
          <a:p>
            <a:r>
              <a:rPr lang="en-US" dirty="0"/>
              <a:t>About 1000 frames stored in a first in, first out (FIFO) manner.</a:t>
            </a:r>
          </a:p>
          <a:p>
            <a:r>
              <a:rPr lang="en-US" dirty="0"/>
              <a:t>Seated on a PCI slot in the </a:t>
            </a:r>
            <a:r>
              <a:rPr lang="en-US" dirty="0" err="1"/>
              <a:t>FrameGrabber</a:t>
            </a:r>
            <a:r>
              <a:rPr lang="en-US" dirty="0"/>
              <a:t> Card and is connected to a single camera.</a:t>
            </a:r>
          </a:p>
          <a:p>
            <a:r>
              <a:rPr lang="en-US" dirty="0"/>
              <a:t>Every card has a field-programmable gate array (FPGA)</a:t>
            </a:r>
          </a:p>
          <a:p>
            <a:r>
              <a:rPr lang="en-US" dirty="0"/>
              <a:t>Two LC-LC fibers are connected to the card</a:t>
            </a:r>
          </a:p>
          <a:p>
            <a:r>
              <a:rPr lang="en-US" dirty="0"/>
              <a:t>Has a built-in component inside called ‘</a:t>
            </a:r>
            <a:r>
              <a:rPr lang="en-US" dirty="0" err="1"/>
              <a:t>Mirpeset</a:t>
            </a:r>
            <a:r>
              <a:rPr lang="en-US" dirty="0"/>
              <a:t>’ (extender server side) which is converting fiber-optic data to camera link data ( Optic to digital).</a:t>
            </a:r>
          </a:p>
          <a:p>
            <a:endParaRPr lang="en-US" dirty="0"/>
          </a:p>
          <a:p>
            <a:endParaRPr lang="en-US" dirty="0"/>
          </a:p>
        </p:txBody>
      </p:sp>
    </p:spTree>
    <p:extLst>
      <p:ext uri="{BB962C8B-B14F-4D97-AF65-F5344CB8AC3E}">
        <p14:creationId xmlns:p14="http://schemas.microsoft.com/office/powerpoint/2010/main" val="2429830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58475-8BB5-4DB0-AA92-B6545D4CE4AA}"/>
              </a:ext>
            </a:extLst>
          </p:cNvPr>
          <p:cNvSpPr>
            <a:spLocks noGrp="1"/>
          </p:cNvSpPr>
          <p:nvPr>
            <p:ph type="title"/>
          </p:nvPr>
        </p:nvSpPr>
        <p:spPr>
          <a:xfrm>
            <a:off x="838200" y="365126"/>
            <a:ext cx="10515600" cy="751498"/>
          </a:xfrm>
        </p:spPr>
        <p:txBody>
          <a:bodyPr/>
          <a:lstStyle/>
          <a:p>
            <a:r>
              <a:rPr lang="en-US" dirty="0" err="1"/>
              <a:t>FrameGrabber</a:t>
            </a:r>
            <a:r>
              <a:rPr lang="en-US" dirty="0"/>
              <a:t> Card Interface</a:t>
            </a:r>
          </a:p>
        </p:txBody>
      </p:sp>
      <p:pic>
        <p:nvPicPr>
          <p:cNvPr id="4" name="Picture 3">
            <a:extLst>
              <a:ext uri="{FF2B5EF4-FFF2-40B4-BE49-F238E27FC236}">
                <a16:creationId xmlns:a16="http://schemas.microsoft.com/office/drawing/2014/main" id="{4B63A8E3-734A-4F46-9A0E-0159B6FA646D}"/>
              </a:ext>
            </a:extLst>
          </p:cNvPr>
          <p:cNvPicPr>
            <a:picLocks noChangeAspect="1"/>
          </p:cNvPicPr>
          <p:nvPr/>
        </p:nvPicPr>
        <p:blipFill rotWithShape="1">
          <a:blip r:embed="rId3"/>
          <a:srcRect l="29546" t="19797" r="43068" b="49495"/>
          <a:stretch/>
        </p:blipFill>
        <p:spPr>
          <a:xfrm>
            <a:off x="3376258" y="1207196"/>
            <a:ext cx="5375647" cy="3390452"/>
          </a:xfrm>
          <a:prstGeom prst="rect">
            <a:avLst/>
          </a:prstGeom>
        </p:spPr>
      </p:pic>
      <p:grpSp>
        <p:nvGrpSpPr>
          <p:cNvPr id="20" name="Group 19">
            <a:extLst>
              <a:ext uri="{FF2B5EF4-FFF2-40B4-BE49-F238E27FC236}">
                <a16:creationId xmlns:a16="http://schemas.microsoft.com/office/drawing/2014/main" id="{B894BDEF-407D-41D9-AF7B-B0A563727E51}"/>
              </a:ext>
            </a:extLst>
          </p:cNvPr>
          <p:cNvGrpSpPr/>
          <p:nvPr/>
        </p:nvGrpSpPr>
        <p:grpSpPr>
          <a:xfrm>
            <a:off x="5914663" y="1116624"/>
            <a:ext cx="6277337" cy="1418232"/>
            <a:chOff x="5914663" y="1116624"/>
            <a:chExt cx="6277337" cy="1418232"/>
          </a:xfrm>
        </p:grpSpPr>
        <p:sp>
          <p:nvSpPr>
            <p:cNvPr id="7" name="TextBox 6">
              <a:extLst>
                <a:ext uri="{FF2B5EF4-FFF2-40B4-BE49-F238E27FC236}">
                  <a16:creationId xmlns:a16="http://schemas.microsoft.com/office/drawing/2014/main" id="{931D065A-6CA6-42C0-8E56-9BBD1432D3F8}"/>
                </a:ext>
              </a:extLst>
            </p:cNvPr>
            <p:cNvSpPr txBox="1"/>
            <p:nvPr/>
          </p:nvSpPr>
          <p:spPr>
            <a:xfrm>
              <a:off x="9128041" y="1116624"/>
              <a:ext cx="3063959" cy="646331"/>
            </a:xfrm>
            <a:prstGeom prst="rect">
              <a:avLst/>
            </a:prstGeom>
            <a:noFill/>
          </p:spPr>
          <p:txBody>
            <a:bodyPr wrap="square" rtlCol="0">
              <a:spAutoFit/>
            </a:bodyPr>
            <a:lstStyle/>
            <a:p>
              <a:r>
                <a:rPr lang="en-US" dirty="0"/>
                <a:t>LED lights indicate status of connection</a:t>
              </a:r>
            </a:p>
          </p:txBody>
        </p:sp>
        <p:cxnSp>
          <p:nvCxnSpPr>
            <p:cNvPr id="9" name="Straight Arrow Connector 8">
              <a:extLst>
                <a:ext uri="{FF2B5EF4-FFF2-40B4-BE49-F238E27FC236}">
                  <a16:creationId xmlns:a16="http://schemas.microsoft.com/office/drawing/2014/main" id="{83424C7D-7820-4392-984D-51439C63315E}"/>
                </a:ext>
              </a:extLst>
            </p:cNvPr>
            <p:cNvCxnSpPr>
              <a:stCxn id="7" idx="1"/>
            </p:cNvCxnSpPr>
            <p:nvPr/>
          </p:nvCxnSpPr>
          <p:spPr>
            <a:xfrm flipH="1">
              <a:off x="5914663" y="1439790"/>
              <a:ext cx="3213378" cy="109506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530F5678-1B3A-4B8C-8C38-06B9511871AE}"/>
              </a:ext>
            </a:extLst>
          </p:cNvPr>
          <p:cNvGrpSpPr/>
          <p:nvPr/>
        </p:nvGrpSpPr>
        <p:grpSpPr>
          <a:xfrm>
            <a:off x="1" y="1480372"/>
            <a:ext cx="5000262" cy="1134408"/>
            <a:chOff x="1" y="1480372"/>
            <a:chExt cx="5000262" cy="1134408"/>
          </a:xfrm>
        </p:grpSpPr>
        <p:cxnSp>
          <p:nvCxnSpPr>
            <p:cNvPr id="10" name="Straight Arrow Connector 9">
              <a:extLst>
                <a:ext uri="{FF2B5EF4-FFF2-40B4-BE49-F238E27FC236}">
                  <a16:creationId xmlns:a16="http://schemas.microsoft.com/office/drawing/2014/main" id="{44D1F918-6437-4934-AD67-F6240023D1C1}"/>
                </a:ext>
              </a:extLst>
            </p:cNvPr>
            <p:cNvCxnSpPr>
              <a:cxnSpLocks/>
            </p:cNvCxnSpPr>
            <p:nvPr/>
          </p:nvCxnSpPr>
          <p:spPr>
            <a:xfrm>
              <a:off x="2850704" y="1987323"/>
              <a:ext cx="2149559" cy="62745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449EFB9-E681-4836-AD4E-6FF1B780D5B6}"/>
                </a:ext>
              </a:extLst>
            </p:cNvPr>
            <p:cNvSpPr txBox="1"/>
            <p:nvPr/>
          </p:nvSpPr>
          <p:spPr>
            <a:xfrm>
              <a:off x="1" y="1480372"/>
              <a:ext cx="3252486" cy="923330"/>
            </a:xfrm>
            <a:prstGeom prst="rect">
              <a:avLst/>
            </a:prstGeom>
            <a:noFill/>
          </p:spPr>
          <p:txBody>
            <a:bodyPr wrap="square" rtlCol="0">
              <a:spAutoFit/>
            </a:bodyPr>
            <a:lstStyle/>
            <a:p>
              <a:r>
                <a:rPr lang="en-US" dirty="0"/>
                <a:t>Fibers connector. L1 and L2 LC-LC fibers connected to SFP+ transceiver connector</a:t>
              </a:r>
            </a:p>
          </p:txBody>
        </p:sp>
      </p:grpSp>
      <p:grpSp>
        <p:nvGrpSpPr>
          <p:cNvPr id="18" name="Group 17">
            <a:extLst>
              <a:ext uri="{FF2B5EF4-FFF2-40B4-BE49-F238E27FC236}">
                <a16:creationId xmlns:a16="http://schemas.microsoft.com/office/drawing/2014/main" id="{2341609E-36FA-4CD6-8D5C-58C9CAE2F7BF}"/>
              </a:ext>
            </a:extLst>
          </p:cNvPr>
          <p:cNvGrpSpPr/>
          <p:nvPr/>
        </p:nvGrpSpPr>
        <p:grpSpPr>
          <a:xfrm>
            <a:off x="162044" y="4745620"/>
            <a:ext cx="3773347" cy="1689904"/>
            <a:chOff x="162044" y="4745620"/>
            <a:chExt cx="3773347" cy="1689904"/>
          </a:xfrm>
        </p:grpSpPr>
        <p:sp>
          <p:nvSpPr>
            <p:cNvPr id="14" name="Rectangle: Rounded Corners 13">
              <a:extLst>
                <a:ext uri="{FF2B5EF4-FFF2-40B4-BE49-F238E27FC236}">
                  <a16:creationId xmlns:a16="http://schemas.microsoft.com/office/drawing/2014/main" id="{19F2CCCC-6932-4579-9F08-11C456510E0A}"/>
                </a:ext>
              </a:extLst>
            </p:cNvPr>
            <p:cNvSpPr/>
            <p:nvPr/>
          </p:nvSpPr>
          <p:spPr>
            <a:xfrm>
              <a:off x="162044" y="4745620"/>
              <a:ext cx="3773347" cy="1689904"/>
            </a:xfrm>
            <a:prstGeom prst="roundRect">
              <a:avLst/>
            </a:prstGeom>
            <a:solidFill>
              <a:srgbClr val="C5C7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7688F565-51E0-4B80-B5F5-236712822FBD}"/>
                </a:ext>
              </a:extLst>
            </p:cNvPr>
            <p:cNvPicPr>
              <a:picLocks noChangeAspect="1"/>
            </p:cNvPicPr>
            <p:nvPr/>
          </p:nvPicPr>
          <p:blipFill rotWithShape="1">
            <a:blip r:embed="rId3"/>
            <a:srcRect l="29432" t="63232" r="57045" b="29293"/>
            <a:stretch/>
          </p:blipFill>
          <p:spPr>
            <a:xfrm>
              <a:off x="415637" y="5208003"/>
              <a:ext cx="3315116" cy="1030752"/>
            </a:xfrm>
            <a:prstGeom prst="rect">
              <a:avLst/>
            </a:prstGeom>
          </p:spPr>
        </p:pic>
        <p:sp>
          <p:nvSpPr>
            <p:cNvPr id="15" name="TextBox 14">
              <a:extLst>
                <a:ext uri="{FF2B5EF4-FFF2-40B4-BE49-F238E27FC236}">
                  <a16:creationId xmlns:a16="http://schemas.microsoft.com/office/drawing/2014/main" id="{CD199E75-1973-4FC4-8D6C-B1D22451AE8D}"/>
                </a:ext>
              </a:extLst>
            </p:cNvPr>
            <p:cNvSpPr txBox="1"/>
            <p:nvPr/>
          </p:nvSpPr>
          <p:spPr>
            <a:xfrm>
              <a:off x="1296365" y="4838671"/>
              <a:ext cx="1770228" cy="369332"/>
            </a:xfrm>
            <a:prstGeom prst="rect">
              <a:avLst/>
            </a:prstGeom>
            <a:noFill/>
          </p:spPr>
          <p:txBody>
            <a:bodyPr wrap="none" rtlCol="0">
              <a:spAutoFit/>
            </a:bodyPr>
            <a:lstStyle/>
            <a:p>
              <a:r>
                <a:rPr lang="en-US" b="1" dirty="0"/>
                <a:t>SFP+ Transceiver</a:t>
              </a:r>
            </a:p>
          </p:txBody>
        </p:sp>
      </p:grpSp>
      <p:grpSp>
        <p:nvGrpSpPr>
          <p:cNvPr id="19" name="Group 18">
            <a:extLst>
              <a:ext uri="{FF2B5EF4-FFF2-40B4-BE49-F238E27FC236}">
                <a16:creationId xmlns:a16="http://schemas.microsoft.com/office/drawing/2014/main" id="{100037D5-7D7E-4596-ABE9-A187EB16FEEA}"/>
              </a:ext>
            </a:extLst>
          </p:cNvPr>
          <p:cNvGrpSpPr/>
          <p:nvPr/>
        </p:nvGrpSpPr>
        <p:grpSpPr>
          <a:xfrm>
            <a:off x="8947229" y="3009418"/>
            <a:ext cx="3210046" cy="3229337"/>
            <a:chOff x="8947229" y="3009418"/>
            <a:chExt cx="3210046" cy="3229337"/>
          </a:xfrm>
        </p:grpSpPr>
        <p:sp>
          <p:nvSpPr>
            <p:cNvPr id="16" name="Rectangle: Rounded Corners 15">
              <a:extLst>
                <a:ext uri="{FF2B5EF4-FFF2-40B4-BE49-F238E27FC236}">
                  <a16:creationId xmlns:a16="http://schemas.microsoft.com/office/drawing/2014/main" id="{DA716E83-7832-4281-8C1B-BD4367B891F5}"/>
                </a:ext>
              </a:extLst>
            </p:cNvPr>
            <p:cNvSpPr/>
            <p:nvPr/>
          </p:nvSpPr>
          <p:spPr>
            <a:xfrm>
              <a:off x="8947229" y="3009418"/>
              <a:ext cx="3210046" cy="3229337"/>
            </a:xfrm>
            <a:prstGeom prst="roundRect">
              <a:avLst/>
            </a:prstGeom>
            <a:solidFill>
              <a:srgbClr val="6E4F3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5B5DD55E-208F-4FA7-8C40-0A88839E9717}"/>
                </a:ext>
              </a:extLst>
            </p:cNvPr>
            <p:cNvPicPr>
              <a:picLocks noChangeAspect="1"/>
            </p:cNvPicPr>
            <p:nvPr/>
          </p:nvPicPr>
          <p:blipFill rotWithShape="1">
            <a:blip r:embed="rId4"/>
            <a:srcRect l="29432" t="54950" r="56477" b="22626"/>
            <a:stretch/>
          </p:blipFill>
          <p:spPr>
            <a:xfrm>
              <a:off x="9170579" y="3530279"/>
              <a:ext cx="2794312" cy="2501360"/>
            </a:xfrm>
            <a:prstGeom prst="rect">
              <a:avLst/>
            </a:prstGeom>
          </p:spPr>
        </p:pic>
        <p:sp>
          <p:nvSpPr>
            <p:cNvPr id="17" name="TextBox 16">
              <a:extLst>
                <a:ext uri="{FF2B5EF4-FFF2-40B4-BE49-F238E27FC236}">
                  <a16:creationId xmlns:a16="http://schemas.microsoft.com/office/drawing/2014/main" id="{3C71D0CD-4EA5-4439-8FCF-37AC7579F522}"/>
                </a:ext>
              </a:extLst>
            </p:cNvPr>
            <p:cNvSpPr txBox="1"/>
            <p:nvPr/>
          </p:nvSpPr>
          <p:spPr>
            <a:xfrm>
              <a:off x="9948735" y="3091497"/>
              <a:ext cx="1422569" cy="369332"/>
            </a:xfrm>
            <a:prstGeom prst="rect">
              <a:avLst/>
            </a:prstGeom>
            <a:noFill/>
          </p:spPr>
          <p:txBody>
            <a:bodyPr wrap="none" rtlCol="0">
              <a:spAutoFit/>
            </a:bodyPr>
            <a:lstStyle/>
            <a:p>
              <a:r>
                <a:rPr lang="en-US" b="1" dirty="0">
                  <a:solidFill>
                    <a:schemeClr val="bg1"/>
                  </a:solidFill>
                </a:rPr>
                <a:t>Trigger Cable</a:t>
              </a:r>
            </a:p>
          </p:txBody>
        </p:sp>
      </p:grpSp>
      <p:grpSp>
        <p:nvGrpSpPr>
          <p:cNvPr id="24" name="Group 23">
            <a:extLst>
              <a:ext uri="{FF2B5EF4-FFF2-40B4-BE49-F238E27FC236}">
                <a16:creationId xmlns:a16="http://schemas.microsoft.com/office/drawing/2014/main" id="{8FE76757-7622-4DA8-84F3-D33AFB3CD9E9}"/>
              </a:ext>
            </a:extLst>
          </p:cNvPr>
          <p:cNvGrpSpPr/>
          <p:nvPr/>
        </p:nvGrpSpPr>
        <p:grpSpPr>
          <a:xfrm>
            <a:off x="4003106" y="4699773"/>
            <a:ext cx="4737224" cy="2031325"/>
            <a:chOff x="4003106" y="4699773"/>
            <a:chExt cx="4737224" cy="2031325"/>
          </a:xfrm>
        </p:grpSpPr>
        <p:sp>
          <p:nvSpPr>
            <p:cNvPr id="22" name="Arrow: Pentagon 21">
              <a:extLst>
                <a:ext uri="{FF2B5EF4-FFF2-40B4-BE49-F238E27FC236}">
                  <a16:creationId xmlns:a16="http://schemas.microsoft.com/office/drawing/2014/main" id="{F3C11A25-5D02-4053-BEAB-AAD5223732B8}"/>
                </a:ext>
              </a:extLst>
            </p:cNvPr>
            <p:cNvSpPr/>
            <p:nvPr/>
          </p:nvSpPr>
          <p:spPr>
            <a:xfrm>
              <a:off x="4003106" y="5142842"/>
              <a:ext cx="324091" cy="82303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C1FAAD1E-A5DC-4B12-A743-AA486813D59A}"/>
                </a:ext>
              </a:extLst>
            </p:cNvPr>
            <p:cNvSpPr txBox="1"/>
            <p:nvPr/>
          </p:nvSpPr>
          <p:spPr>
            <a:xfrm>
              <a:off x="4444821" y="4699773"/>
              <a:ext cx="4295509" cy="2031325"/>
            </a:xfrm>
            <a:prstGeom prst="rect">
              <a:avLst/>
            </a:prstGeom>
            <a:noFill/>
          </p:spPr>
          <p:txBody>
            <a:bodyPr wrap="square" rtlCol="0">
              <a:spAutoFit/>
            </a:bodyPr>
            <a:lstStyle/>
            <a:p>
              <a:r>
                <a:rPr lang="en-US" dirty="0"/>
                <a:t>SFP is transceiver: transmitter and receiver in single unit.</a:t>
              </a:r>
            </a:p>
            <a:p>
              <a:r>
                <a:rPr lang="en-US" dirty="0"/>
                <a:t>Two ports: </a:t>
              </a:r>
            </a:p>
            <a:p>
              <a:pPr marL="342900" indent="-342900">
                <a:buFont typeface="+mj-lt"/>
                <a:buAutoNum type="arabicPeriod"/>
              </a:pPr>
              <a:r>
                <a:rPr lang="en-US" dirty="0"/>
                <a:t>Has laser inside, which is the transmitter side (L2).  </a:t>
              </a:r>
            </a:p>
            <a:p>
              <a:pPr marL="342900" indent="-342900">
                <a:buFont typeface="+mj-lt"/>
                <a:buAutoNum type="arabicPeriod"/>
              </a:pPr>
              <a:r>
                <a:rPr lang="en-US" dirty="0"/>
                <a:t>Has a photodetector inside, which is the receiver side (L1).  </a:t>
              </a:r>
            </a:p>
          </p:txBody>
        </p:sp>
      </p:grpSp>
      <p:grpSp>
        <p:nvGrpSpPr>
          <p:cNvPr id="28" name="Group 27">
            <a:extLst>
              <a:ext uri="{FF2B5EF4-FFF2-40B4-BE49-F238E27FC236}">
                <a16:creationId xmlns:a16="http://schemas.microsoft.com/office/drawing/2014/main" id="{E132F405-E932-4994-866B-2B5EA7D6CB81}"/>
              </a:ext>
            </a:extLst>
          </p:cNvPr>
          <p:cNvGrpSpPr/>
          <p:nvPr/>
        </p:nvGrpSpPr>
        <p:grpSpPr>
          <a:xfrm>
            <a:off x="7187878" y="1914798"/>
            <a:ext cx="4838647" cy="923330"/>
            <a:chOff x="7187878" y="1914798"/>
            <a:chExt cx="4838647" cy="923330"/>
          </a:xfrm>
        </p:grpSpPr>
        <p:cxnSp>
          <p:nvCxnSpPr>
            <p:cNvPr id="26" name="Straight Arrow Connector 25">
              <a:extLst>
                <a:ext uri="{FF2B5EF4-FFF2-40B4-BE49-F238E27FC236}">
                  <a16:creationId xmlns:a16="http://schemas.microsoft.com/office/drawing/2014/main" id="{DCBD6293-F14D-4640-B119-748B4A9D855E}"/>
                </a:ext>
              </a:extLst>
            </p:cNvPr>
            <p:cNvCxnSpPr/>
            <p:nvPr/>
          </p:nvCxnSpPr>
          <p:spPr>
            <a:xfrm flipH="1">
              <a:off x="7187878" y="2314937"/>
              <a:ext cx="1759351" cy="52086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8BF9C8CD-D91F-41C0-ACEE-F5B9FD82E39B}"/>
                </a:ext>
              </a:extLst>
            </p:cNvPr>
            <p:cNvSpPr txBox="1"/>
            <p:nvPr/>
          </p:nvSpPr>
          <p:spPr>
            <a:xfrm>
              <a:off x="9039829" y="1914798"/>
              <a:ext cx="2986696" cy="923330"/>
            </a:xfrm>
            <a:prstGeom prst="rect">
              <a:avLst/>
            </a:prstGeom>
            <a:noFill/>
          </p:spPr>
          <p:txBody>
            <a:bodyPr wrap="square" rtlCol="0">
              <a:spAutoFit/>
            </a:bodyPr>
            <a:lstStyle/>
            <a:p>
              <a:r>
                <a:rPr lang="en-US" dirty="0"/>
                <a:t>Trigger connector. Trigger cable from trigger box connected to this assembly</a:t>
              </a:r>
            </a:p>
          </p:txBody>
        </p:sp>
      </p:grpSp>
    </p:spTree>
    <p:extLst>
      <p:ext uri="{BB962C8B-B14F-4D97-AF65-F5344CB8AC3E}">
        <p14:creationId xmlns:p14="http://schemas.microsoft.com/office/powerpoint/2010/main" val="131817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0"/>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21"/>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18"/>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24"/>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0815D-9E60-40AF-AF46-B34404BFC0A1}"/>
              </a:ext>
            </a:extLst>
          </p:cNvPr>
          <p:cNvSpPr>
            <a:spLocks noGrp="1"/>
          </p:cNvSpPr>
          <p:nvPr>
            <p:ph type="title"/>
          </p:nvPr>
        </p:nvSpPr>
        <p:spPr/>
        <p:txBody>
          <a:bodyPr/>
          <a:lstStyle/>
          <a:p>
            <a:r>
              <a:rPr lang="en-US" dirty="0"/>
              <a:t>Trigger Box Panel	</a:t>
            </a:r>
          </a:p>
        </p:txBody>
      </p:sp>
      <p:pic>
        <p:nvPicPr>
          <p:cNvPr id="4" name="Picture 3">
            <a:extLst>
              <a:ext uri="{FF2B5EF4-FFF2-40B4-BE49-F238E27FC236}">
                <a16:creationId xmlns:a16="http://schemas.microsoft.com/office/drawing/2014/main" id="{F37DE58E-6A2F-44FF-967C-EC156A9732BC}"/>
              </a:ext>
            </a:extLst>
          </p:cNvPr>
          <p:cNvPicPr>
            <a:picLocks noChangeAspect="1"/>
          </p:cNvPicPr>
          <p:nvPr/>
        </p:nvPicPr>
        <p:blipFill rotWithShape="1">
          <a:blip r:embed="rId3"/>
          <a:srcRect l="28409" t="39192" r="29205" b="14141"/>
          <a:stretch/>
        </p:blipFill>
        <p:spPr>
          <a:xfrm>
            <a:off x="6876765" y="877221"/>
            <a:ext cx="5167746" cy="3200400"/>
          </a:xfrm>
          <a:prstGeom prst="rect">
            <a:avLst/>
          </a:prstGeom>
        </p:spPr>
      </p:pic>
      <p:sp>
        <p:nvSpPr>
          <p:cNvPr id="5" name="Content Placeholder 2">
            <a:extLst>
              <a:ext uri="{FF2B5EF4-FFF2-40B4-BE49-F238E27FC236}">
                <a16:creationId xmlns:a16="http://schemas.microsoft.com/office/drawing/2014/main" id="{7E92A562-6E90-4D61-B0FF-633323663BC1}"/>
              </a:ext>
            </a:extLst>
          </p:cNvPr>
          <p:cNvSpPr>
            <a:spLocks noGrp="1"/>
          </p:cNvSpPr>
          <p:nvPr>
            <p:ph idx="1"/>
          </p:nvPr>
        </p:nvSpPr>
        <p:spPr>
          <a:xfrm>
            <a:off x="127322" y="1291826"/>
            <a:ext cx="6771188" cy="4902078"/>
          </a:xfrm>
        </p:spPr>
        <p:txBody>
          <a:bodyPr>
            <a:normAutofit lnSpcReduction="10000"/>
          </a:bodyPr>
          <a:lstStyle/>
          <a:p>
            <a:r>
              <a:rPr lang="en-US" dirty="0"/>
              <a:t>Hardware that receives pulses from one source (master FGC) and transmit them to multiple FGC slave destinations. </a:t>
            </a:r>
          </a:p>
          <a:p>
            <a:r>
              <a:rPr lang="en-US" dirty="0"/>
              <a:t>An arbitrary computer is selected from all computers as a master frame grabber (usually FGC01).</a:t>
            </a:r>
          </a:p>
          <a:p>
            <a:r>
              <a:rPr lang="en-US" dirty="0"/>
              <a:t>Master FGC generates the trigger pulse for all frame grabbers (slaves) and also for itself.</a:t>
            </a:r>
          </a:p>
          <a:p>
            <a:r>
              <a:rPr lang="en-US" dirty="0"/>
              <a:t>Trigger panel generates the pulse to all slave </a:t>
            </a:r>
            <a:r>
              <a:rPr lang="en-US" dirty="0" err="1"/>
              <a:t>FrameGrabber</a:t>
            </a:r>
            <a:r>
              <a:rPr lang="en-US" dirty="0"/>
              <a:t> Card through the slave output connection.</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496001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E16A4-CEA3-4BBE-A1FE-CFCE8036E87B}"/>
              </a:ext>
            </a:extLst>
          </p:cNvPr>
          <p:cNvSpPr>
            <a:spLocks noGrp="1"/>
          </p:cNvSpPr>
          <p:nvPr>
            <p:ph type="title"/>
          </p:nvPr>
        </p:nvSpPr>
        <p:spPr/>
        <p:txBody>
          <a:bodyPr/>
          <a:lstStyle/>
          <a:p>
            <a:r>
              <a:rPr lang="en-US" dirty="0"/>
              <a:t>Trigger Box Panel </a:t>
            </a:r>
            <a:r>
              <a:rPr lang="en-US" sz="2400" dirty="0"/>
              <a:t>(continued)</a:t>
            </a:r>
            <a:endParaRPr lang="en-US" dirty="0"/>
          </a:p>
        </p:txBody>
      </p:sp>
      <p:sp>
        <p:nvSpPr>
          <p:cNvPr id="3" name="Content Placeholder 2">
            <a:extLst>
              <a:ext uri="{FF2B5EF4-FFF2-40B4-BE49-F238E27FC236}">
                <a16:creationId xmlns:a16="http://schemas.microsoft.com/office/drawing/2014/main" id="{0F09497D-9BD7-4FBD-8D69-DE48173DAEAD}"/>
              </a:ext>
            </a:extLst>
          </p:cNvPr>
          <p:cNvSpPr>
            <a:spLocks noGrp="1"/>
          </p:cNvSpPr>
          <p:nvPr>
            <p:ph idx="1"/>
          </p:nvPr>
        </p:nvSpPr>
        <p:spPr/>
        <p:txBody>
          <a:bodyPr/>
          <a:lstStyle/>
          <a:p>
            <a:r>
              <a:rPr lang="en-US" dirty="0"/>
              <a:t>Trigger pulses are used to create synchronized video streams.</a:t>
            </a:r>
          </a:p>
          <a:p>
            <a:r>
              <a:rPr lang="en-US" dirty="0"/>
              <a:t> Synchronized video streams is a set of two or more video streams (A set of images captured sequentially in time) in which frames in each stream may be uniquely associated to frames in other streams within the set by means of temporal correlation, such as a frame number or a time stamp.</a:t>
            </a:r>
          </a:p>
          <a:p>
            <a:r>
              <a:rPr lang="en-US" dirty="0"/>
              <a:t>The purpose of the synchronization is to create a simultaneous grabbing of synchronized video streams from several cameras. The synchronized video streams shall allow to reconstruct a 3D model of the grabbed scenario and rendering the model from a virtual camera arbitrarily located relative to the scenario.</a:t>
            </a:r>
          </a:p>
          <a:p>
            <a:endParaRPr lang="en-US" dirty="0"/>
          </a:p>
        </p:txBody>
      </p:sp>
    </p:spTree>
    <p:extLst>
      <p:ext uri="{BB962C8B-B14F-4D97-AF65-F5344CB8AC3E}">
        <p14:creationId xmlns:p14="http://schemas.microsoft.com/office/powerpoint/2010/main" val="8816913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24E8E-66DA-4FD2-B437-C71F18D0DAAB}"/>
              </a:ext>
            </a:extLst>
          </p:cNvPr>
          <p:cNvSpPr>
            <a:spLocks noGrp="1"/>
          </p:cNvSpPr>
          <p:nvPr>
            <p:ph type="title"/>
          </p:nvPr>
        </p:nvSpPr>
        <p:spPr/>
        <p:txBody>
          <a:bodyPr/>
          <a:lstStyle/>
          <a:p>
            <a:r>
              <a:rPr lang="en-US" dirty="0"/>
              <a:t>Trigger Cables</a:t>
            </a:r>
          </a:p>
        </p:txBody>
      </p:sp>
      <p:grpSp>
        <p:nvGrpSpPr>
          <p:cNvPr id="10" name="Group 9">
            <a:extLst>
              <a:ext uri="{FF2B5EF4-FFF2-40B4-BE49-F238E27FC236}">
                <a16:creationId xmlns:a16="http://schemas.microsoft.com/office/drawing/2014/main" id="{A97C8034-C2CA-4A14-BCAD-1AF2CDFF81FD}"/>
              </a:ext>
            </a:extLst>
          </p:cNvPr>
          <p:cNvGrpSpPr/>
          <p:nvPr/>
        </p:nvGrpSpPr>
        <p:grpSpPr>
          <a:xfrm>
            <a:off x="4143737" y="3722852"/>
            <a:ext cx="4849792" cy="2749320"/>
            <a:chOff x="4143737" y="3722852"/>
            <a:chExt cx="4849792" cy="2749320"/>
          </a:xfrm>
        </p:grpSpPr>
        <p:sp>
          <p:nvSpPr>
            <p:cNvPr id="8" name="Rectangle: Rounded Corners 7">
              <a:extLst>
                <a:ext uri="{FF2B5EF4-FFF2-40B4-BE49-F238E27FC236}">
                  <a16:creationId xmlns:a16="http://schemas.microsoft.com/office/drawing/2014/main" id="{453B2808-7028-4AFB-9F59-3330F6AA70CD}"/>
                </a:ext>
              </a:extLst>
            </p:cNvPr>
            <p:cNvSpPr/>
            <p:nvPr/>
          </p:nvSpPr>
          <p:spPr>
            <a:xfrm>
              <a:off x="4143737" y="3722852"/>
              <a:ext cx="4849792" cy="2749320"/>
            </a:xfrm>
            <a:prstGeom prst="roundRect">
              <a:avLst/>
            </a:prstGeom>
            <a:solidFill>
              <a:srgbClr val="AEAEA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43CF97-A9C0-4907-ACF2-D06ECEC46ADB}"/>
                </a:ext>
              </a:extLst>
            </p:cNvPr>
            <p:cNvSpPr txBox="1"/>
            <p:nvPr/>
          </p:nvSpPr>
          <p:spPr>
            <a:xfrm>
              <a:off x="5092860" y="3722852"/>
              <a:ext cx="2951545" cy="461665"/>
            </a:xfrm>
            <a:prstGeom prst="rect">
              <a:avLst/>
            </a:prstGeom>
            <a:noFill/>
          </p:spPr>
          <p:txBody>
            <a:bodyPr wrap="square" rtlCol="0">
              <a:spAutoFit/>
            </a:bodyPr>
            <a:lstStyle/>
            <a:p>
              <a:pPr algn="ctr"/>
              <a:r>
                <a:rPr lang="en-US" sz="2400" b="1" dirty="0">
                  <a:solidFill>
                    <a:schemeClr val="bg1"/>
                  </a:solidFill>
                </a:rPr>
                <a:t>Slave Trigger Cable</a:t>
              </a:r>
            </a:p>
          </p:txBody>
        </p:sp>
        <p:pic>
          <p:nvPicPr>
            <p:cNvPr id="5" name="Picture 4">
              <a:extLst>
                <a:ext uri="{FF2B5EF4-FFF2-40B4-BE49-F238E27FC236}">
                  <a16:creationId xmlns:a16="http://schemas.microsoft.com/office/drawing/2014/main" id="{A032C423-B2AE-4765-961B-0DF70C30E2E2}"/>
                </a:ext>
              </a:extLst>
            </p:cNvPr>
            <p:cNvPicPr>
              <a:picLocks noChangeAspect="1"/>
            </p:cNvPicPr>
            <p:nvPr/>
          </p:nvPicPr>
          <p:blipFill rotWithShape="1">
            <a:blip r:embed="rId3"/>
            <a:srcRect l="29773" t="62222" r="46591" b="14949"/>
            <a:stretch/>
          </p:blipFill>
          <p:spPr>
            <a:xfrm>
              <a:off x="4555864" y="4141259"/>
              <a:ext cx="4161697" cy="2260922"/>
            </a:xfrm>
            <a:prstGeom prst="rect">
              <a:avLst/>
            </a:prstGeom>
          </p:spPr>
        </p:pic>
      </p:grpSp>
      <p:grpSp>
        <p:nvGrpSpPr>
          <p:cNvPr id="11" name="Group 10">
            <a:extLst>
              <a:ext uri="{FF2B5EF4-FFF2-40B4-BE49-F238E27FC236}">
                <a16:creationId xmlns:a16="http://schemas.microsoft.com/office/drawing/2014/main" id="{DC1AFD75-7DF7-4332-AA8F-AEE6C925FC71}"/>
              </a:ext>
            </a:extLst>
          </p:cNvPr>
          <p:cNvGrpSpPr/>
          <p:nvPr/>
        </p:nvGrpSpPr>
        <p:grpSpPr>
          <a:xfrm>
            <a:off x="4143737" y="549464"/>
            <a:ext cx="4849792" cy="2749320"/>
            <a:chOff x="4143737" y="549464"/>
            <a:chExt cx="4849792" cy="2749320"/>
          </a:xfrm>
        </p:grpSpPr>
        <p:sp>
          <p:nvSpPr>
            <p:cNvPr id="6" name="Rectangle: Rounded Corners 5">
              <a:extLst>
                <a:ext uri="{FF2B5EF4-FFF2-40B4-BE49-F238E27FC236}">
                  <a16:creationId xmlns:a16="http://schemas.microsoft.com/office/drawing/2014/main" id="{2F7F85F3-91C2-4D3F-BAAF-2131C5C761B4}"/>
                </a:ext>
              </a:extLst>
            </p:cNvPr>
            <p:cNvSpPr/>
            <p:nvPr/>
          </p:nvSpPr>
          <p:spPr>
            <a:xfrm>
              <a:off x="4143737" y="549464"/>
              <a:ext cx="4849792" cy="2749320"/>
            </a:xfrm>
            <a:prstGeom prst="roundRect">
              <a:avLst/>
            </a:prstGeom>
            <a:solidFill>
              <a:srgbClr val="AEAEA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E803FC5-1741-4AFA-B5A8-7A2F4B84C3DD}"/>
                </a:ext>
              </a:extLst>
            </p:cNvPr>
            <p:cNvPicPr>
              <a:picLocks noChangeAspect="1"/>
            </p:cNvPicPr>
            <p:nvPr/>
          </p:nvPicPr>
          <p:blipFill rotWithShape="1">
            <a:blip r:embed="rId3"/>
            <a:srcRect l="29773" t="22829" r="45000" b="53939"/>
            <a:stretch/>
          </p:blipFill>
          <p:spPr>
            <a:xfrm>
              <a:off x="4555864" y="998403"/>
              <a:ext cx="4161697" cy="2155833"/>
            </a:xfrm>
            <a:prstGeom prst="rect">
              <a:avLst/>
            </a:prstGeom>
          </p:spPr>
        </p:pic>
        <p:sp>
          <p:nvSpPr>
            <p:cNvPr id="7" name="TextBox 6">
              <a:extLst>
                <a:ext uri="{FF2B5EF4-FFF2-40B4-BE49-F238E27FC236}">
                  <a16:creationId xmlns:a16="http://schemas.microsoft.com/office/drawing/2014/main" id="{44A363F8-72AC-468A-B051-CDE731929F14}"/>
                </a:ext>
              </a:extLst>
            </p:cNvPr>
            <p:cNvSpPr txBox="1"/>
            <p:nvPr/>
          </p:nvSpPr>
          <p:spPr>
            <a:xfrm>
              <a:off x="5092860" y="549464"/>
              <a:ext cx="2951545" cy="461665"/>
            </a:xfrm>
            <a:prstGeom prst="rect">
              <a:avLst/>
            </a:prstGeom>
            <a:noFill/>
          </p:spPr>
          <p:txBody>
            <a:bodyPr wrap="square" rtlCol="0">
              <a:spAutoFit/>
            </a:bodyPr>
            <a:lstStyle/>
            <a:p>
              <a:pPr algn="ctr"/>
              <a:r>
                <a:rPr lang="en-US" sz="2400" b="1" dirty="0">
                  <a:solidFill>
                    <a:schemeClr val="bg1"/>
                  </a:solidFill>
                </a:rPr>
                <a:t>Master Trigger Cable</a:t>
              </a:r>
            </a:p>
          </p:txBody>
        </p:sp>
      </p:grpSp>
      <p:grpSp>
        <p:nvGrpSpPr>
          <p:cNvPr id="23" name="Group 22">
            <a:extLst>
              <a:ext uri="{FF2B5EF4-FFF2-40B4-BE49-F238E27FC236}">
                <a16:creationId xmlns:a16="http://schemas.microsoft.com/office/drawing/2014/main" id="{FD86BCD4-D8F6-409B-BF41-89B0640C5C6B}"/>
              </a:ext>
            </a:extLst>
          </p:cNvPr>
          <p:cNvGrpSpPr/>
          <p:nvPr/>
        </p:nvGrpSpPr>
        <p:grpSpPr>
          <a:xfrm>
            <a:off x="409674" y="1489098"/>
            <a:ext cx="4474845" cy="646331"/>
            <a:chOff x="409674" y="1489098"/>
            <a:chExt cx="4474845" cy="646331"/>
          </a:xfrm>
        </p:grpSpPr>
        <p:cxnSp>
          <p:nvCxnSpPr>
            <p:cNvPr id="13" name="Straight Arrow Connector 12">
              <a:extLst>
                <a:ext uri="{FF2B5EF4-FFF2-40B4-BE49-F238E27FC236}">
                  <a16:creationId xmlns:a16="http://schemas.microsoft.com/office/drawing/2014/main" id="{A1A9C46E-7E03-49BC-8A9F-315BE3E5A71E}"/>
                </a:ext>
              </a:extLst>
            </p:cNvPr>
            <p:cNvCxnSpPr>
              <a:cxnSpLocks/>
            </p:cNvCxnSpPr>
            <p:nvPr/>
          </p:nvCxnSpPr>
          <p:spPr>
            <a:xfrm flipV="1">
              <a:off x="3877521" y="1562582"/>
              <a:ext cx="1006998" cy="21991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1BCC54D-28D2-46F7-8A2B-5CD0090A5315}"/>
                </a:ext>
              </a:extLst>
            </p:cNvPr>
            <p:cNvSpPr txBox="1"/>
            <p:nvPr/>
          </p:nvSpPr>
          <p:spPr>
            <a:xfrm>
              <a:off x="409674" y="1489098"/>
              <a:ext cx="3629888" cy="646331"/>
            </a:xfrm>
            <a:prstGeom prst="rect">
              <a:avLst/>
            </a:prstGeom>
            <a:noFill/>
          </p:spPr>
          <p:txBody>
            <a:bodyPr wrap="square" rtlCol="0">
              <a:spAutoFit/>
            </a:bodyPr>
            <a:lstStyle/>
            <a:p>
              <a:r>
                <a:rPr lang="en-US" dirty="0"/>
                <a:t>SDR connector. Connects to Master frame grabber (usually on FGC01)</a:t>
              </a:r>
            </a:p>
          </p:txBody>
        </p:sp>
      </p:grpSp>
      <p:grpSp>
        <p:nvGrpSpPr>
          <p:cNvPr id="25" name="Group 24">
            <a:extLst>
              <a:ext uri="{FF2B5EF4-FFF2-40B4-BE49-F238E27FC236}">
                <a16:creationId xmlns:a16="http://schemas.microsoft.com/office/drawing/2014/main" id="{361370DD-59BC-40D6-8EB4-C20FC2490EA3}"/>
              </a:ext>
            </a:extLst>
          </p:cNvPr>
          <p:cNvGrpSpPr/>
          <p:nvPr/>
        </p:nvGrpSpPr>
        <p:grpSpPr>
          <a:xfrm>
            <a:off x="8352046" y="2581154"/>
            <a:ext cx="3755073" cy="962884"/>
            <a:chOff x="8352046" y="2581154"/>
            <a:chExt cx="3755073" cy="962884"/>
          </a:xfrm>
        </p:grpSpPr>
        <p:cxnSp>
          <p:nvCxnSpPr>
            <p:cNvPr id="16" name="Straight Arrow Connector 15">
              <a:extLst>
                <a:ext uri="{FF2B5EF4-FFF2-40B4-BE49-F238E27FC236}">
                  <a16:creationId xmlns:a16="http://schemas.microsoft.com/office/drawing/2014/main" id="{4E3EF6F7-C49B-49ED-9441-CCABD793A2EB}"/>
                </a:ext>
              </a:extLst>
            </p:cNvPr>
            <p:cNvCxnSpPr>
              <a:cxnSpLocks/>
            </p:cNvCxnSpPr>
            <p:nvPr/>
          </p:nvCxnSpPr>
          <p:spPr>
            <a:xfrm flipH="1" flipV="1">
              <a:off x="8352046" y="2581154"/>
              <a:ext cx="1053610" cy="31251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9AA9543F-2152-478E-9283-0D05CCC85AA7}"/>
                </a:ext>
              </a:extLst>
            </p:cNvPr>
            <p:cNvSpPr txBox="1"/>
            <p:nvPr/>
          </p:nvSpPr>
          <p:spPr>
            <a:xfrm>
              <a:off x="9405656" y="2620708"/>
              <a:ext cx="2701463" cy="923330"/>
            </a:xfrm>
            <a:prstGeom prst="rect">
              <a:avLst/>
            </a:prstGeom>
            <a:noFill/>
          </p:spPr>
          <p:txBody>
            <a:bodyPr wrap="square" rtlCol="0">
              <a:spAutoFit/>
            </a:bodyPr>
            <a:lstStyle/>
            <a:p>
              <a:r>
                <a:rPr lang="en-US" dirty="0"/>
                <a:t>3 PIN XLR connector. Connects to Master Input on trigger panel.</a:t>
              </a:r>
            </a:p>
          </p:txBody>
        </p:sp>
      </p:grpSp>
      <p:grpSp>
        <p:nvGrpSpPr>
          <p:cNvPr id="24" name="Group 23">
            <a:extLst>
              <a:ext uri="{FF2B5EF4-FFF2-40B4-BE49-F238E27FC236}">
                <a16:creationId xmlns:a16="http://schemas.microsoft.com/office/drawing/2014/main" id="{4CC6195B-32A7-4A7D-A877-24FE93A52462}"/>
              </a:ext>
            </a:extLst>
          </p:cNvPr>
          <p:cNvGrpSpPr/>
          <p:nvPr/>
        </p:nvGrpSpPr>
        <p:grpSpPr>
          <a:xfrm>
            <a:off x="8484243" y="1465567"/>
            <a:ext cx="3707757" cy="923330"/>
            <a:chOff x="8484243" y="1465567"/>
            <a:chExt cx="3707757" cy="923330"/>
          </a:xfrm>
        </p:grpSpPr>
        <p:cxnSp>
          <p:nvCxnSpPr>
            <p:cNvPr id="20" name="Straight Arrow Connector 19">
              <a:extLst>
                <a:ext uri="{FF2B5EF4-FFF2-40B4-BE49-F238E27FC236}">
                  <a16:creationId xmlns:a16="http://schemas.microsoft.com/office/drawing/2014/main" id="{E9C4E502-8B58-43D8-BAD0-70A57AB9FB9E}"/>
                </a:ext>
              </a:extLst>
            </p:cNvPr>
            <p:cNvCxnSpPr>
              <a:cxnSpLocks/>
            </p:cNvCxnSpPr>
            <p:nvPr/>
          </p:nvCxnSpPr>
          <p:spPr>
            <a:xfrm flipH="1">
              <a:off x="8484243" y="1738531"/>
              <a:ext cx="1006294" cy="26901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1A92751E-33FB-4341-A51C-C892A7DF0EF4}"/>
                </a:ext>
              </a:extLst>
            </p:cNvPr>
            <p:cNvSpPr txBox="1"/>
            <p:nvPr/>
          </p:nvSpPr>
          <p:spPr>
            <a:xfrm>
              <a:off x="9490537" y="1465567"/>
              <a:ext cx="2701463" cy="923330"/>
            </a:xfrm>
            <a:prstGeom prst="rect">
              <a:avLst/>
            </a:prstGeom>
            <a:noFill/>
          </p:spPr>
          <p:txBody>
            <a:bodyPr wrap="square" rtlCol="0">
              <a:spAutoFit/>
            </a:bodyPr>
            <a:lstStyle/>
            <a:p>
              <a:r>
                <a:rPr lang="en-US" dirty="0"/>
                <a:t>4 XLR PIN connector. Connects to Slave output on trigger panel. </a:t>
              </a:r>
            </a:p>
          </p:txBody>
        </p:sp>
      </p:grpSp>
      <p:grpSp>
        <p:nvGrpSpPr>
          <p:cNvPr id="26" name="Group 25">
            <a:extLst>
              <a:ext uri="{FF2B5EF4-FFF2-40B4-BE49-F238E27FC236}">
                <a16:creationId xmlns:a16="http://schemas.microsoft.com/office/drawing/2014/main" id="{44BFA96D-DD19-44CC-B085-51A80C3B64EA}"/>
              </a:ext>
            </a:extLst>
          </p:cNvPr>
          <p:cNvGrpSpPr/>
          <p:nvPr/>
        </p:nvGrpSpPr>
        <p:grpSpPr>
          <a:xfrm>
            <a:off x="8520786" y="5439298"/>
            <a:ext cx="3755073" cy="962883"/>
            <a:chOff x="8352046" y="2581155"/>
            <a:chExt cx="3755073" cy="962883"/>
          </a:xfrm>
        </p:grpSpPr>
        <p:cxnSp>
          <p:nvCxnSpPr>
            <p:cNvPr id="27" name="Straight Arrow Connector 26">
              <a:extLst>
                <a:ext uri="{FF2B5EF4-FFF2-40B4-BE49-F238E27FC236}">
                  <a16:creationId xmlns:a16="http://schemas.microsoft.com/office/drawing/2014/main" id="{8B62176A-F80B-400D-8D67-E95D7CE03378}"/>
                </a:ext>
              </a:extLst>
            </p:cNvPr>
            <p:cNvCxnSpPr>
              <a:cxnSpLocks/>
            </p:cNvCxnSpPr>
            <p:nvPr/>
          </p:nvCxnSpPr>
          <p:spPr>
            <a:xfrm flipH="1" flipV="1">
              <a:off x="8352046" y="2581155"/>
              <a:ext cx="772976" cy="27859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9C9017B8-9097-4B94-A9B9-68018ECBB874}"/>
                </a:ext>
              </a:extLst>
            </p:cNvPr>
            <p:cNvSpPr txBox="1"/>
            <p:nvPr/>
          </p:nvSpPr>
          <p:spPr>
            <a:xfrm>
              <a:off x="9229898" y="2620708"/>
              <a:ext cx="2877221" cy="923330"/>
            </a:xfrm>
            <a:prstGeom prst="rect">
              <a:avLst/>
            </a:prstGeom>
            <a:noFill/>
          </p:spPr>
          <p:txBody>
            <a:bodyPr wrap="square" rtlCol="0">
              <a:spAutoFit/>
            </a:bodyPr>
            <a:lstStyle/>
            <a:p>
              <a:r>
                <a:rPr lang="en-US" dirty="0"/>
                <a:t>SDR connector. Connects to slave frame grabber (usually on FGC01)</a:t>
              </a:r>
            </a:p>
          </p:txBody>
        </p:sp>
      </p:grpSp>
      <p:grpSp>
        <p:nvGrpSpPr>
          <p:cNvPr id="33" name="Group 32">
            <a:extLst>
              <a:ext uri="{FF2B5EF4-FFF2-40B4-BE49-F238E27FC236}">
                <a16:creationId xmlns:a16="http://schemas.microsoft.com/office/drawing/2014/main" id="{5EF8FFBA-A959-4DF5-9B67-E33D2E2104B0}"/>
              </a:ext>
            </a:extLst>
          </p:cNvPr>
          <p:cNvGrpSpPr/>
          <p:nvPr/>
        </p:nvGrpSpPr>
        <p:grpSpPr>
          <a:xfrm>
            <a:off x="213616" y="5271720"/>
            <a:ext cx="4566728" cy="646331"/>
            <a:chOff x="213616" y="5271720"/>
            <a:chExt cx="4566728" cy="646331"/>
          </a:xfrm>
        </p:grpSpPr>
        <p:sp>
          <p:nvSpPr>
            <p:cNvPr id="30" name="TextBox 29">
              <a:extLst>
                <a:ext uri="{FF2B5EF4-FFF2-40B4-BE49-F238E27FC236}">
                  <a16:creationId xmlns:a16="http://schemas.microsoft.com/office/drawing/2014/main" id="{33C470C4-6A39-484D-8B39-A8E8C889B577}"/>
                </a:ext>
              </a:extLst>
            </p:cNvPr>
            <p:cNvSpPr txBox="1"/>
            <p:nvPr/>
          </p:nvSpPr>
          <p:spPr>
            <a:xfrm>
              <a:off x="213616" y="5271720"/>
              <a:ext cx="3629888" cy="646331"/>
            </a:xfrm>
            <a:prstGeom prst="rect">
              <a:avLst/>
            </a:prstGeom>
            <a:noFill/>
          </p:spPr>
          <p:txBody>
            <a:bodyPr wrap="square" rtlCol="0">
              <a:spAutoFit/>
            </a:bodyPr>
            <a:lstStyle/>
            <a:p>
              <a:r>
                <a:rPr lang="en-US" dirty="0"/>
                <a:t>4 XLR PIN connector. Connects to Slave output on trigger panel.</a:t>
              </a:r>
            </a:p>
          </p:txBody>
        </p:sp>
        <p:cxnSp>
          <p:nvCxnSpPr>
            <p:cNvPr id="31" name="Straight Arrow Connector 30">
              <a:extLst>
                <a:ext uri="{FF2B5EF4-FFF2-40B4-BE49-F238E27FC236}">
                  <a16:creationId xmlns:a16="http://schemas.microsoft.com/office/drawing/2014/main" id="{578C86D3-BE6B-4865-B54E-4DA28B9B4618}"/>
                </a:ext>
              </a:extLst>
            </p:cNvPr>
            <p:cNvCxnSpPr>
              <a:cxnSpLocks/>
            </p:cNvCxnSpPr>
            <p:nvPr/>
          </p:nvCxnSpPr>
          <p:spPr>
            <a:xfrm>
              <a:off x="3369458" y="5659218"/>
              <a:ext cx="1410886" cy="5867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3946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17C81-142C-4379-8339-98837E9783A2}"/>
              </a:ext>
            </a:extLst>
          </p:cNvPr>
          <p:cNvSpPr>
            <a:spLocks noGrp="1"/>
          </p:cNvSpPr>
          <p:nvPr>
            <p:ph type="title"/>
          </p:nvPr>
        </p:nvSpPr>
        <p:spPr/>
        <p:txBody>
          <a:bodyPr/>
          <a:lstStyle/>
          <a:p>
            <a:r>
              <a:rPr lang="en-US" dirty="0"/>
              <a:t>Camera Enclosure</a:t>
            </a:r>
          </a:p>
        </p:txBody>
      </p:sp>
      <p:sp>
        <p:nvSpPr>
          <p:cNvPr id="3" name="Content Placeholder 2">
            <a:extLst>
              <a:ext uri="{FF2B5EF4-FFF2-40B4-BE49-F238E27FC236}">
                <a16:creationId xmlns:a16="http://schemas.microsoft.com/office/drawing/2014/main" id="{10F72139-F606-4949-8275-9FD6A6F66873}"/>
              </a:ext>
            </a:extLst>
          </p:cNvPr>
          <p:cNvSpPr>
            <a:spLocks noGrp="1"/>
          </p:cNvSpPr>
          <p:nvPr>
            <p:ph idx="1"/>
          </p:nvPr>
        </p:nvSpPr>
        <p:spPr>
          <a:xfrm>
            <a:off x="838200" y="1248508"/>
            <a:ext cx="6705600" cy="4902078"/>
          </a:xfrm>
        </p:spPr>
        <p:txBody>
          <a:bodyPr/>
          <a:lstStyle/>
          <a:p>
            <a:r>
              <a:rPr lang="en-US" dirty="0"/>
              <a:t>Small aluminum cabinet with an adjustable mount</a:t>
            </a:r>
          </a:p>
          <a:p>
            <a:r>
              <a:rPr lang="en-US" dirty="0"/>
              <a:t>Contains the following components:</a:t>
            </a:r>
          </a:p>
          <a:p>
            <a:pPr lvl="1">
              <a:buFont typeface="Courier New" panose="02070309020205020404" pitchFamily="49" charset="0"/>
              <a:buChar char="o"/>
            </a:pPr>
            <a:r>
              <a:rPr lang="en-US" dirty="0"/>
              <a:t>JAI camera with Birger and lens, </a:t>
            </a:r>
          </a:p>
          <a:p>
            <a:pPr lvl="1">
              <a:buFont typeface="Courier New" panose="02070309020205020404" pitchFamily="49" charset="0"/>
              <a:buChar char="o"/>
            </a:pPr>
            <a:r>
              <a:rPr lang="en-US" dirty="0"/>
              <a:t>Extender, </a:t>
            </a:r>
          </a:p>
          <a:p>
            <a:pPr lvl="1">
              <a:buFont typeface="Courier New" panose="02070309020205020404" pitchFamily="49" charset="0"/>
              <a:buChar char="o"/>
            </a:pPr>
            <a:r>
              <a:rPr lang="en-US" dirty="0"/>
              <a:t>Power supply, and </a:t>
            </a:r>
          </a:p>
          <a:p>
            <a:pPr lvl="1">
              <a:buFont typeface="Courier New" panose="02070309020205020404" pitchFamily="49" charset="0"/>
              <a:buChar char="o"/>
            </a:pPr>
            <a:r>
              <a:rPr lang="en-US" dirty="0"/>
              <a:t>Cables that connect them, including Camera Link, RS-232, and Fiber. </a:t>
            </a:r>
          </a:p>
        </p:txBody>
      </p:sp>
      <p:pic>
        <p:nvPicPr>
          <p:cNvPr id="4" name="Picture 3">
            <a:extLst>
              <a:ext uri="{FF2B5EF4-FFF2-40B4-BE49-F238E27FC236}">
                <a16:creationId xmlns:a16="http://schemas.microsoft.com/office/drawing/2014/main" id="{ED769433-D3A0-4960-BF4A-AB16956ABB8B}"/>
              </a:ext>
            </a:extLst>
          </p:cNvPr>
          <p:cNvPicPr>
            <a:picLocks noChangeAspect="1"/>
          </p:cNvPicPr>
          <p:nvPr/>
        </p:nvPicPr>
        <p:blipFill rotWithShape="1">
          <a:blip r:embed="rId3"/>
          <a:srcRect l="32273" t="26667" r="33523" b="38788"/>
          <a:stretch/>
        </p:blipFill>
        <p:spPr>
          <a:xfrm>
            <a:off x="7620000" y="1248508"/>
            <a:ext cx="4170218" cy="2369127"/>
          </a:xfrm>
          <a:prstGeom prst="rect">
            <a:avLst/>
          </a:prstGeom>
        </p:spPr>
      </p:pic>
    </p:spTree>
    <p:extLst>
      <p:ext uri="{BB962C8B-B14F-4D97-AF65-F5344CB8AC3E}">
        <p14:creationId xmlns:p14="http://schemas.microsoft.com/office/powerpoint/2010/main" val="1243747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8BFE5-5BC0-4F0B-A63E-AC2522085872}"/>
              </a:ext>
            </a:extLst>
          </p:cNvPr>
          <p:cNvSpPr>
            <a:spLocks noGrp="1"/>
          </p:cNvSpPr>
          <p:nvPr>
            <p:ph type="title"/>
          </p:nvPr>
        </p:nvSpPr>
        <p:spPr/>
        <p:txBody>
          <a:bodyPr>
            <a:normAutofit/>
          </a:bodyPr>
          <a:lstStyle/>
          <a:p>
            <a:r>
              <a:rPr lang="en-US" sz="4000" dirty="0"/>
              <a:t>Training Outline</a:t>
            </a:r>
          </a:p>
        </p:txBody>
      </p:sp>
      <p:sp>
        <p:nvSpPr>
          <p:cNvPr id="3" name="Content Placeholder 2">
            <a:extLst>
              <a:ext uri="{FF2B5EF4-FFF2-40B4-BE49-F238E27FC236}">
                <a16:creationId xmlns:a16="http://schemas.microsoft.com/office/drawing/2014/main" id="{9D717AB5-8FF4-4AC1-8753-5EDA524F1EBF}"/>
              </a:ext>
            </a:extLst>
          </p:cNvPr>
          <p:cNvSpPr>
            <a:spLocks noGrp="1"/>
          </p:cNvSpPr>
          <p:nvPr>
            <p:ph idx="1"/>
          </p:nvPr>
        </p:nvSpPr>
        <p:spPr/>
        <p:txBody>
          <a:bodyPr>
            <a:normAutofit lnSpcReduction="10000"/>
          </a:bodyPr>
          <a:lstStyle/>
          <a:p>
            <a:pPr marL="0" indent="0">
              <a:buNone/>
            </a:pPr>
            <a:r>
              <a:rPr lang="en-US" dirty="0"/>
              <a:t>Identify and explain the camera and connections to the camera used for Intel True VR:</a:t>
            </a:r>
          </a:p>
          <a:p>
            <a:r>
              <a:rPr lang="en-US" dirty="0"/>
              <a:t>Camera</a:t>
            </a:r>
          </a:p>
          <a:p>
            <a:r>
              <a:rPr lang="en-US" dirty="0"/>
              <a:t>Extender</a:t>
            </a:r>
          </a:p>
          <a:p>
            <a:r>
              <a:rPr lang="en-US" dirty="0"/>
              <a:t>Birger</a:t>
            </a:r>
          </a:p>
          <a:p>
            <a:r>
              <a:rPr lang="en-US" dirty="0"/>
              <a:t>Lens</a:t>
            </a:r>
          </a:p>
          <a:p>
            <a:r>
              <a:rPr lang="en-US" dirty="0" err="1"/>
              <a:t>FrameGrabber</a:t>
            </a:r>
            <a:r>
              <a:rPr lang="en-US" dirty="0"/>
              <a:t> Card</a:t>
            </a:r>
          </a:p>
          <a:p>
            <a:r>
              <a:rPr lang="en-US" dirty="0"/>
              <a:t>Trigger Box</a:t>
            </a:r>
          </a:p>
          <a:p>
            <a:r>
              <a:rPr lang="en-US" dirty="0"/>
              <a:t>Power Supply</a:t>
            </a:r>
          </a:p>
          <a:p>
            <a:r>
              <a:rPr lang="en-US" dirty="0"/>
              <a:t>Patch Panel</a:t>
            </a:r>
          </a:p>
        </p:txBody>
      </p:sp>
    </p:spTree>
    <p:extLst>
      <p:ext uri="{BB962C8B-B14F-4D97-AF65-F5344CB8AC3E}">
        <p14:creationId xmlns:p14="http://schemas.microsoft.com/office/powerpoint/2010/main" val="42625194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2D377-8EF6-4B48-A6E9-0A329E8DD77A}"/>
              </a:ext>
            </a:extLst>
          </p:cNvPr>
          <p:cNvSpPr>
            <a:spLocks noGrp="1"/>
          </p:cNvSpPr>
          <p:nvPr>
            <p:ph type="title"/>
          </p:nvPr>
        </p:nvSpPr>
        <p:spPr/>
        <p:txBody>
          <a:bodyPr/>
          <a:lstStyle/>
          <a:p>
            <a:r>
              <a:rPr lang="en-US" dirty="0"/>
              <a:t>Power Supply</a:t>
            </a:r>
          </a:p>
        </p:txBody>
      </p:sp>
      <p:sp>
        <p:nvSpPr>
          <p:cNvPr id="3" name="Content Placeholder 2">
            <a:extLst>
              <a:ext uri="{FF2B5EF4-FFF2-40B4-BE49-F238E27FC236}">
                <a16:creationId xmlns:a16="http://schemas.microsoft.com/office/drawing/2014/main" id="{05AF3EC0-06EB-4C0A-9AB5-B2F9CD1A8F3F}"/>
              </a:ext>
            </a:extLst>
          </p:cNvPr>
          <p:cNvSpPr>
            <a:spLocks noGrp="1"/>
          </p:cNvSpPr>
          <p:nvPr>
            <p:ph idx="1"/>
          </p:nvPr>
        </p:nvSpPr>
        <p:spPr>
          <a:xfrm>
            <a:off x="838200" y="1248508"/>
            <a:ext cx="6509657" cy="4902078"/>
          </a:xfrm>
        </p:spPr>
        <p:txBody>
          <a:bodyPr/>
          <a:lstStyle/>
          <a:p>
            <a:r>
              <a:rPr lang="en-US" dirty="0"/>
              <a:t>Power supply contained in the camera enclosure.</a:t>
            </a:r>
          </a:p>
          <a:p>
            <a:r>
              <a:rPr lang="en-US" dirty="0"/>
              <a:t>Receives 100-240 Volts AC and outputs +12Volt DC at 6.3 amps</a:t>
            </a:r>
          </a:p>
          <a:p>
            <a:r>
              <a:rPr lang="en-US" dirty="0"/>
              <a:t>Output voltage used for the camera, </a:t>
            </a:r>
            <a:r>
              <a:rPr lang="en-US" dirty="0" err="1"/>
              <a:t>birger</a:t>
            </a:r>
            <a:r>
              <a:rPr lang="en-US" dirty="0"/>
              <a:t>, and extender.</a:t>
            </a:r>
          </a:p>
          <a:p>
            <a:endParaRPr lang="en-US" dirty="0"/>
          </a:p>
        </p:txBody>
      </p:sp>
      <p:pic>
        <p:nvPicPr>
          <p:cNvPr id="4" name="Picture 3">
            <a:extLst>
              <a:ext uri="{FF2B5EF4-FFF2-40B4-BE49-F238E27FC236}">
                <a16:creationId xmlns:a16="http://schemas.microsoft.com/office/drawing/2014/main" id="{7B27CAF1-539F-451A-9AEB-1F76B6381607}"/>
              </a:ext>
            </a:extLst>
          </p:cNvPr>
          <p:cNvPicPr>
            <a:picLocks noChangeAspect="1"/>
          </p:cNvPicPr>
          <p:nvPr/>
        </p:nvPicPr>
        <p:blipFill rotWithShape="1">
          <a:blip r:embed="rId3"/>
          <a:srcRect l="35909" t="36363" r="36250" b="29293"/>
          <a:stretch/>
        </p:blipFill>
        <p:spPr>
          <a:xfrm>
            <a:off x="7499790" y="928254"/>
            <a:ext cx="4692210" cy="3255819"/>
          </a:xfrm>
          <a:prstGeom prst="rect">
            <a:avLst/>
          </a:prstGeom>
        </p:spPr>
      </p:pic>
    </p:spTree>
    <p:extLst>
      <p:ext uri="{BB962C8B-B14F-4D97-AF65-F5344CB8AC3E}">
        <p14:creationId xmlns:p14="http://schemas.microsoft.com/office/powerpoint/2010/main" val="16462652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6636468C-AB47-4E9D-B65D-1E641723AB8F}"/>
              </a:ext>
            </a:extLst>
          </p:cNvPr>
          <p:cNvSpPr/>
          <p:nvPr/>
        </p:nvSpPr>
        <p:spPr>
          <a:xfrm>
            <a:off x="3298785" y="5208608"/>
            <a:ext cx="5810491" cy="937549"/>
          </a:xfrm>
          <a:prstGeom prst="roundRect">
            <a:avLst/>
          </a:prstGeom>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E93CA8E-F178-4053-A639-2F8E10D1AA5C}"/>
              </a:ext>
            </a:extLst>
          </p:cNvPr>
          <p:cNvSpPr>
            <a:spLocks noGrp="1"/>
          </p:cNvSpPr>
          <p:nvPr>
            <p:ph type="title"/>
          </p:nvPr>
        </p:nvSpPr>
        <p:spPr/>
        <p:txBody>
          <a:bodyPr/>
          <a:lstStyle/>
          <a:p>
            <a:r>
              <a:rPr lang="en-US" dirty="0"/>
              <a:t>Optical Fibers</a:t>
            </a:r>
          </a:p>
        </p:txBody>
      </p:sp>
      <p:sp>
        <p:nvSpPr>
          <p:cNvPr id="3" name="Content Placeholder 2">
            <a:extLst>
              <a:ext uri="{FF2B5EF4-FFF2-40B4-BE49-F238E27FC236}">
                <a16:creationId xmlns:a16="http://schemas.microsoft.com/office/drawing/2014/main" id="{7087BD13-72EF-4A92-9704-63A22FD211A0}"/>
              </a:ext>
            </a:extLst>
          </p:cNvPr>
          <p:cNvSpPr>
            <a:spLocks noGrp="1"/>
          </p:cNvSpPr>
          <p:nvPr>
            <p:ph idx="1"/>
          </p:nvPr>
        </p:nvSpPr>
        <p:spPr>
          <a:xfrm>
            <a:off x="838199" y="1248508"/>
            <a:ext cx="6977743" cy="2833635"/>
          </a:xfrm>
        </p:spPr>
        <p:txBody>
          <a:bodyPr>
            <a:normAutofit fontScale="85000" lnSpcReduction="10000"/>
          </a:bodyPr>
          <a:lstStyle/>
          <a:p>
            <a:r>
              <a:rPr lang="en-US" dirty="0"/>
              <a:t>Optical fiber is a thin fiber of glass or plastic that can carry light from one end to the other</a:t>
            </a:r>
          </a:p>
          <a:p>
            <a:r>
              <a:rPr lang="en-US" dirty="0"/>
              <a:t>Fiber optic communication transmits information from one place to another by sending pulses of light that forms an EM carrier wave that is modulated to carry information. </a:t>
            </a:r>
          </a:p>
          <a:p>
            <a:r>
              <a:rPr lang="en-US" dirty="0"/>
              <a:t> Transmits over longer distances, at higher data rate, and with less EM interference  than wire cables</a:t>
            </a:r>
          </a:p>
          <a:p>
            <a:endParaRPr lang="en-US" dirty="0"/>
          </a:p>
        </p:txBody>
      </p:sp>
      <p:pic>
        <p:nvPicPr>
          <p:cNvPr id="4" name="Picture 3">
            <a:extLst>
              <a:ext uri="{FF2B5EF4-FFF2-40B4-BE49-F238E27FC236}">
                <a16:creationId xmlns:a16="http://schemas.microsoft.com/office/drawing/2014/main" id="{CE830D92-C883-4A00-A781-5996C8E90484}"/>
              </a:ext>
            </a:extLst>
          </p:cNvPr>
          <p:cNvPicPr>
            <a:picLocks noChangeAspect="1"/>
          </p:cNvPicPr>
          <p:nvPr/>
        </p:nvPicPr>
        <p:blipFill rotWithShape="1">
          <a:blip r:embed="rId3"/>
          <a:srcRect l="33636" t="51717" r="32954" b="19798"/>
          <a:stretch/>
        </p:blipFill>
        <p:spPr>
          <a:xfrm>
            <a:off x="7815943" y="2308761"/>
            <a:ext cx="4125686" cy="1978645"/>
          </a:xfrm>
          <a:prstGeom prst="rect">
            <a:avLst/>
          </a:prstGeom>
        </p:spPr>
      </p:pic>
      <p:sp>
        <p:nvSpPr>
          <p:cNvPr id="5" name="TextBox 4">
            <a:extLst>
              <a:ext uri="{FF2B5EF4-FFF2-40B4-BE49-F238E27FC236}">
                <a16:creationId xmlns:a16="http://schemas.microsoft.com/office/drawing/2014/main" id="{5DD22953-9A83-458D-9D95-3767A547B500}"/>
              </a:ext>
            </a:extLst>
          </p:cNvPr>
          <p:cNvSpPr txBox="1"/>
          <p:nvPr/>
        </p:nvSpPr>
        <p:spPr>
          <a:xfrm>
            <a:off x="3777342" y="5347659"/>
            <a:ext cx="5115311" cy="923330"/>
          </a:xfrm>
          <a:prstGeom prst="rect">
            <a:avLst/>
          </a:prstGeom>
          <a:noFill/>
        </p:spPr>
        <p:txBody>
          <a:bodyPr wrap="none" rtlCol="0">
            <a:spAutoFit/>
          </a:bodyPr>
          <a:lstStyle/>
          <a:p>
            <a:pPr algn="ctr"/>
            <a:r>
              <a:rPr lang="en-US" b="1" dirty="0"/>
              <a:t>Video about Fiber Optic Communication:</a:t>
            </a:r>
            <a:br>
              <a:rPr lang="en-US" dirty="0"/>
            </a:br>
            <a:r>
              <a:rPr lang="en-US" dirty="0">
                <a:hlinkClick r:id="rId4"/>
              </a:rPr>
              <a:t>https://www.youtube.com/watch?v=N_kA8EpCUQo</a:t>
            </a:r>
            <a:r>
              <a:rPr lang="en-US" dirty="0"/>
              <a:t> </a:t>
            </a:r>
          </a:p>
          <a:p>
            <a:pPr algn="ctr"/>
            <a:endParaRPr lang="en-US" dirty="0"/>
          </a:p>
        </p:txBody>
      </p:sp>
    </p:spTree>
    <p:extLst>
      <p:ext uri="{BB962C8B-B14F-4D97-AF65-F5344CB8AC3E}">
        <p14:creationId xmlns:p14="http://schemas.microsoft.com/office/powerpoint/2010/main" val="15798389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A7503-6293-44A2-A3A4-24DCADD1A80C}"/>
              </a:ext>
            </a:extLst>
          </p:cNvPr>
          <p:cNvSpPr>
            <a:spLocks noGrp="1"/>
          </p:cNvSpPr>
          <p:nvPr>
            <p:ph type="title"/>
          </p:nvPr>
        </p:nvSpPr>
        <p:spPr/>
        <p:txBody>
          <a:bodyPr/>
          <a:lstStyle/>
          <a:p>
            <a:r>
              <a:rPr lang="en-US" dirty="0"/>
              <a:t>Patch Panel</a:t>
            </a:r>
          </a:p>
        </p:txBody>
      </p:sp>
      <p:sp>
        <p:nvSpPr>
          <p:cNvPr id="3" name="Content Placeholder 2">
            <a:extLst>
              <a:ext uri="{FF2B5EF4-FFF2-40B4-BE49-F238E27FC236}">
                <a16:creationId xmlns:a16="http://schemas.microsoft.com/office/drawing/2014/main" id="{94071E1E-2BAF-43E1-9CBF-D37F992A8EAF}"/>
              </a:ext>
            </a:extLst>
          </p:cNvPr>
          <p:cNvSpPr>
            <a:spLocks noGrp="1"/>
          </p:cNvSpPr>
          <p:nvPr>
            <p:ph idx="1"/>
          </p:nvPr>
        </p:nvSpPr>
        <p:spPr>
          <a:xfrm>
            <a:off x="838200" y="3526970"/>
            <a:ext cx="10515600" cy="2623615"/>
          </a:xfrm>
        </p:spPr>
        <p:txBody>
          <a:bodyPr/>
          <a:lstStyle/>
          <a:p>
            <a:r>
              <a:rPr lang="en-US" dirty="0"/>
              <a:t>Junction between cameras and </a:t>
            </a:r>
            <a:r>
              <a:rPr lang="en-US" dirty="0" err="1"/>
              <a:t>FrameGrabber</a:t>
            </a:r>
            <a:r>
              <a:rPr lang="en-US" dirty="0"/>
              <a:t> Cards</a:t>
            </a:r>
          </a:p>
          <a:p>
            <a:r>
              <a:rPr lang="en-US" dirty="0"/>
              <a:t>Makes it easier managing the connection between the cameras and the </a:t>
            </a:r>
            <a:r>
              <a:rPr lang="en-US" dirty="0" err="1"/>
              <a:t>FrameGrabber</a:t>
            </a:r>
            <a:r>
              <a:rPr lang="en-US" dirty="0"/>
              <a:t> Cards</a:t>
            </a:r>
          </a:p>
          <a:p>
            <a:endParaRPr lang="en-US" dirty="0"/>
          </a:p>
        </p:txBody>
      </p:sp>
      <p:pic>
        <p:nvPicPr>
          <p:cNvPr id="4" name="Picture 3">
            <a:extLst>
              <a:ext uri="{FF2B5EF4-FFF2-40B4-BE49-F238E27FC236}">
                <a16:creationId xmlns:a16="http://schemas.microsoft.com/office/drawing/2014/main" id="{E4C32257-FBB1-4506-81F4-DCD5A04489C0}"/>
              </a:ext>
            </a:extLst>
          </p:cNvPr>
          <p:cNvPicPr>
            <a:picLocks noChangeAspect="1"/>
          </p:cNvPicPr>
          <p:nvPr/>
        </p:nvPicPr>
        <p:blipFill rotWithShape="1">
          <a:blip r:embed="rId3"/>
          <a:srcRect l="29318" t="40000" r="30341" b="33940"/>
          <a:stretch/>
        </p:blipFill>
        <p:spPr>
          <a:xfrm>
            <a:off x="3118262" y="1116623"/>
            <a:ext cx="6243688" cy="2268833"/>
          </a:xfrm>
          <a:prstGeom prst="rect">
            <a:avLst/>
          </a:prstGeom>
        </p:spPr>
      </p:pic>
    </p:spTree>
    <p:extLst>
      <p:ext uri="{BB962C8B-B14F-4D97-AF65-F5344CB8AC3E}">
        <p14:creationId xmlns:p14="http://schemas.microsoft.com/office/powerpoint/2010/main" val="23110115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DD8F4-7099-46FB-B9A2-D50297519742}"/>
              </a:ext>
            </a:extLst>
          </p:cNvPr>
          <p:cNvSpPr>
            <a:spLocks noGrp="1"/>
          </p:cNvSpPr>
          <p:nvPr>
            <p:ph type="title"/>
          </p:nvPr>
        </p:nvSpPr>
        <p:spPr/>
        <p:txBody>
          <a:bodyPr/>
          <a:lstStyle/>
          <a:p>
            <a:r>
              <a:rPr lang="en-US" dirty="0"/>
              <a:t>Congratulations!</a:t>
            </a:r>
          </a:p>
        </p:txBody>
      </p:sp>
      <p:sp>
        <p:nvSpPr>
          <p:cNvPr id="3" name="Content Placeholder 2">
            <a:extLst>
              <a:ext uri="{FF2B5EF4-FFF2-40B4-BE49-F238E27FC236}">
                <a16:creationId xmlns:a16="http://schemas.microsoft.com/office/drawing/2014/main" id="{8D2D9D5D-094F-43D8-A0AA-7E076E95179D}"/>
              </a:ext>
            </a:extLst>
          </p:cNvPr>
          <p:cNvSpPr>
            <a:spLocks noGrp="1"/>
          </p:cNvSpPr>
          <p:nvPr>
            <p:ph idx="1"/>
          </p:nvPr>
        </p:nvSpPr>
        <p:spPr/>
        <p:txBody>
          <a:bodyPr>
            <a:normAutofit lnSpcReduction="10000"/>
          </a:bodyPr>
          <a:lstStyle/>
          <a:p>
            <a:pPr marL="0" indent="0">
              <a:buNone/>
            </a:pPr>
            <a:r>
              <a:rPr lang="en-US" dirty="0"/>
              <a:t>You can now identify and explain the camera and connections to the camera used for Intel True VR:</a:t>
            </a:r>
          </a:p>
          <a:p>
            <a:r>
              <a:rPr lang="en-US" dirty="0"/>
              <a:t>Camera</a:t>
            </a:r>
          </a:p>
          <a:p>
            <a:r>
              <a:rPr lang="en-US" dirty="0"/>
              <a:t>Extender</a:t>
            </a:r>
          </a:p>
          <a:p>
            <a:r>
              <a:rPr lang="en-US" dirty="0"/>
              <a:t>Birger</a:t>
            </a:r>
          </a:p>
          <a:p>
            <a:r>
              <a:rPr lang="en-US" dirty="0"/>
              <a:t>Lens</a:t>
            </a:r>
          </a:p>
          <a:p>
            <a:r>
              <a:rPr lang="en-US" dirty="0" err="1"/>
              <a:t>FrameGrabber</a:t>
            </a:r>
            <a:r>
              <a:rPr lang="en-US" dirty="0"/>
              <a:t> Card</a:t>
            </a:r>
          </a:p>
          <a:p>
            <a:r>
              <a:rPr lang="en-US" dirty="0"/>
              <a:t>Trigger Box</a:t>
            </a:r>
          </a:p>
          <a:p>
            <a:r>
              <a:rPr lang="en-US" dirty="0"/>
              <a:t>Power Supply</a:t>
            </a:r>
          </a:p>
          <a:p>
            <a:r>
              <a:rPr lang="en-US" dirty="0"/>
              <a:t>Patch Panel</a:t>
            </a:r>
          </a:p>
          <a:p>
            <a:endParaRPr lang="en-US" dirty="0"/>
          </a:p>
        </p:txBody>
      </p:sp>
      <p:pic>
        <p:nvPicPr>
          <p:cNvPr id="6" name="Picture 5">
            <a:extLst>
              <a:ext uri="{FF2B5EF4-FFF2-40B4-BE49-F238E27FC236}">
                <a16:creationId xmlns:a16="http://schemas.microsoft.com/office/drawing/2014/main" id="{3AF20D95-CD4A-45EC-82D7-8EBF2557EC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1472" y="2164466"/>
            <a:ext cx="5824959" cy="38833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432266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F0765-14B5-46BD-A45B-5FA32D5D73A5}"/>
              </a:ext>
            </a:extLst>
          </p:cNvPr>
          <p:cNvSpPr>
            <a:spLocks noGrp="1"/>
          </p:cNvSpPr>
          <p:nvPr>
            <p:ph type="title"/>
          </p:nvPr>
        </p:nvSpPr>
        <p:spPr/>
        <p:txBody>
          <a:bodyPr/>
          <a:lstStyle/>
          <a:p>
            <a:r>
              <a:rPr lang="en-US" dirty="0"/>
              <a:t>Camera and its Server Side Connections </a:t>
            </a:r>
          </a:p>
        </p:txBody>
      </p:sp>
      <p:pic>
        <p:nvPicPr>
          <p:cNvPr id="4" name="Picture 3">
            <a:extLst>
              <a:ext uri="{FF2B5EF4-FFF2-40B4-BE49-F238E27FC236}">
                <a16:creationId xmlns:a16="http://schemas.microsoft.com/office/drawing/2014/main" id="{7FF17D7B-B526-40D6-8715-7BEDF0E93024}"/>
              </a:ext>
            </a:extLst>
          </p:cNvPr>
          <p:cNvPicPr>
            <a:picLocks noChangeAspect="1"/>
          </p:cNvPicPr>
          <p:nvPr/>
        </p:nvPicPr>
        <p:blipFill rotWithShape="1">
          <a:blip r:embed="rId3"/>
          <a:srcRect l="28470" t="23810" r="29745" b="28979"/>
          <a:stretch/>
        </p:blipFill>
        <p:spPr>
          <a:xfrm>
            <a:off x="139959" y="1116624"/>
            <a:ext cx="8481527" cy="5390277"/>
          </a:xfrm>
          <a:prstGeom prst="rect">
            <a:avLst/>
          </a:prstGeom>
        </p:spPr>
      </p:pic>
      <p:sp>
        <p:nvSpPr>
          <p:cNvPr id="5" name="Rectangle 4">
            <a:extLst>
              <a:ext uri="{FF2B5EF4-FFF2-40B4-BE49-F238E27FC236}">
                <a16:creationId xmlns:a16="http://schemas.microsoft.com/office/drawing/2014/main" id="{8EBAB995-A156-46AB-892B-9FC9F287E556}"/>
              </a:ext>
            </a:extLst>
          </p:cNvPr>
          <p:cNvSpPr/>
          <p:nvPr/>
        </p:nvSpPr>
        <p:spPr>
          <a:xfrm>
            <a:off x="263236" y="1330036"/>
            <a:ext cx="3449782" cy="517686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5CB82128-D0C4-43FC-BB85-747A7B5EE289}"/>
              </a:ext>
            </a:extLst>
          </p:cNvPr>
          <p:cNvSpPr/>
          <p:nvPr/>
        </p:nvSpPr>
        <p:spPr>
          <a:xfrm>
            <a:off x="4613567" y="1482436"/>
            <a:ext cx="3740723" cy="517686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F0359C12-B135-459D-8C3D-21C02DC3B7ED}"/>
              </a:ext>
            </a:extLst>
          </p:cNvPr>
          <p:cNvSpPr/>
          <p:nvPr/>
        </p:nvSpPr>
        <p:spPr>
          <a:xfrm>
            <a:off x="3256383" y="2909455"/>
            <a:ext cx="1569617" cy="205624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8516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7F4F6-878F-45CC-826E-5433A9F3DDF1}"/>
              </a:ext>
            </a:extLst>
          </p:cNvPr>
          <p:cNvSpPr>
            <a:spLocks noGrp="1"/>
          </p:cNvSpPr>
          <p:nvPr>
            <p:ph type="title"/>
          </p:nvPr>
        </p:nvSpPr>
        <p:spPr/>
        <p:txBody>
          <a:bodyPr/>
          <a:lstStyle/>
          <a:p>
            <a:r>
              <a:rPr lang="en-US" dirty="0"/>
              <a:t>Camera</a:t>
            </a:r>
          </a:p>
        </p:txBody>
      </p:sp>
      <p:sp>
        <p:nvSpPr>
          <p:cNvPr id="3" name="Content Placeholder 2">
            <a:extLst>
              <a:ext uri="{FF2B5EF4-FFF2-40B4-BE49-F238E27FC236}">
                <a16:creationId xmlns:a16="http://schemas.microsoft.com/office/drawing/2014/main" id="{F446692E-673C-42EC-87AC-7A2C822073CB}"/>
              </a:ext>
            </a:extLst>
          </p:cNvPr>
          <p:cNvSpPr>
            <a:spLocks noGrp="1"/>
          </p:cNvSpPr>
          <p:nvPr>
            <p:ph idx="1"/>
          </p:nvPr>
        </p:nvSpPr>
        <p:spPr>
          <a:xfrm>
            <a:off x="838200" y="1248508"/>
            <a:ext cx="6085114" cy="4863043"/>
          </a:xfrm>
        </p:spPr>
        <p:txBody>
          <a:bodyPr>
            <a:normAutofit fontScale="92500" lnSpcReduction="10000"/>
          </a:bodyPr>
          <a:lstStyle/>
          <a:p>
            <a:r>
              <a:rPr lang="en-US" dirty="0"/>
              <a:t>Dimensions (</a:t>
            </a:r>
            <a:r>
              <a:rPr lang="en-US" dirty="0" err="1"/>
              <a:t>HxWxL</a:t>
            </a:r>
            <a:r>
              <a:rPr lang="en-US" dirty="0"/>
              <a:t>): 62 x 62 x 84.5 mm </a:t>
            </a:r>
          </a:p>
          <a:p>
            <a:r>
              <a:rPr lang="en-US" dirty="0"/>
              <a:t>CMOS sensor with resolution of  20 megapixel and offering 35 mm full size image format </a:t>
            </a:r>
          </a:p>
          <a:p>
            <a:r>
              <a:rPr lang="en-US" dirty="0"/>
              <a:t>Full frame resolution of 5120(H) x 3840(V) pixels at a 30 frames per second (FPS). </a:t>
            </a:r>
          </a:p>
          <a:p>
            <a:r>
              <a:rPr lang="en-US" dirty="0"/>
              <a:t>Gamma correction from 0.45 to 1.0 ( 8 steps) </a:t>
            </a:r>
          </a:p>
          <a:p>
            <a:r>
              <a:rPr lang="en-US" dirty="0"/>
              <a:t>F-Mount for lens mount </a:t>
            </a:r>
          </a:p>
          <a:p>
            <a:r>
              <a:rPr lang="en-US" dirty="0"/>
              <a:t>Dual Mini Camera Link connectors in a two-cable "full" configuration provide the bandwidth necessary for high-speed, high resolution output. </a:t>
            </a:r>
          </a:p>
        </p:txBody>
      </p:sp>
      <p:pic>
        <p:nvPicPr>
          <p:cNvPr id="4" name="Picture 3">
            <a:extLst>
              <a:ext uri="{FF2B5EF4-FFF2-40B4-BE49-F238E27FC236}">
                <a16:creationId xmlns:a16="http://schemas.microsoft.com/office/drawing/2014/main" id="{8DFDA6D3-A377-40C9-B70D-BF926D860472}"/>
              </a:ext>
            </a:extLst>
          </p:cNvPr>
          <p:cNvPicPr>
            <a:picLocks noChangeAspect="1"/>
          </p:cNvPicPr>
          <p:nvPr/>
        </p:nvPicPr>
        <p:blipFill rotWithShape="1">
          <a:blip r:embed="rId3"/>
          <a:srcRect l="40638" t="33742" r="37092" b="43809"/>
          <a:stretch/>
        </p:blipFill>
        <p:spPr>
          <a:xfrm>
            <a:off x="6774024" y="2136711"/>
            <a:ext cx="5095505" cy="2889204"/>
          </a:xfrm>
          <a:prstGeom prst="rect">
            <a:avLst/>
          </a:prstGeom>
        </p:spPr>
      </p:pic>
      <p:sp>
        <p:nvSpPr>
          <p:cNvPr id="5" name="TextBox 4">
            <a:extLst>
              <a:ext uri="{FF2B5EF4-FFF2-40B4-BE49-F238E27FC236}">
                <a16:creationId xmlns:a16="http://schemas.microsoft.com/office/drawing/2014/main" id="{D57E8096-ACD2-4627-A9E7-AA7B6C23153D}"/>
              </a:ext>
            </a:extLst>
          </p:cNvPr>
          <p:cNvSpPr txBox="1"/>
          <p:nvPr/>
        </p:nvSpPr>
        <p:spPr>
          <a:xfrm>
            <a:off x="7394110" y="4320070"/>
            <a:ext cx="4004622" cy="646331"/>
          </a:xfrm>
          <a:prstGeom prst="rect">
            <a:avLst/>
          </a:prstGeom>
          <a:noFill/>
        </p:spPr>
        <p:txBody>
          <a:bodyPr wrap="none" rtlCol="0">
            <a:spAutoFit/>
          </a:bodyPr>
          <a:lstStyle/>
          <a:p>
            <a:pPr algn="ctr"/>
            <a:r>
              <a:rPr lang="en-US" dirty="0"/>
              <a:t>Spark Series Model #SPRP-20000C-PMCL</a:t>
            </a:r>
            <a:br>
              <a:rPr lang="en-US" dirty="0"/>
            </a:br>
            <a:r>
              <a:rPr lang="en-US" dirty="0"/>
              <a:t>Manufactured by JAI company</a:t>
            </a:r>
          </a:p>
        </p:txBody>
      </p:sp>
    </p:spTree>
    <p:extLst>
      <p:ext uri="{BB962C8B-B14F-4D97-AF65-F5344CB8AC3E}">
        <p14:creationId xmlns:p14="http://schemas.microsoft.com/office/powerpoint/2010/main" val="2384193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C8D2C-1596-47FF-949B-E9A9F7AD80C2}"/>
              </a:ext>
            </a:extLst>
          </p:cNvPr>
          <p:cNvSpPr>
            <a:spLocks noGrp="1"/>
          </p:cNvSpPr>
          <p:nvPr>
            <p:ph type="title"/>
          </p:nvPr>
        </p:nvSpPr>
        <p:spPr/>
        <p:txBody>
          <a:bodyPr/>
          <a:lstStyle/>
          <a:p>
            <a:r>
              <a:rPr lang="en-US" dirty="0"/>
              <a:t>Camera Rear Panel</a:t>
            </a:r>
          </a:p>
        </p:txBody>
      </p:sp>
      <p:pic>
        <p:nvPicPr>
          <p:cNvPr id="4" name="Picture 3">
            <a:extLst>
              <a:ext uri="{FF2B5EF4-FFF2-40B4-BE49-F238E27FC236}">
                <a16:creationId xmlns:a16="http://schemas.microsoft.com/office/drawing/2014/main" id="{F357EFEB-F038-496C-8738-F0908A92815C}"/>
              </a:ext>
            </a:extLst>
          </p:cNvPr>
          <p:cNvPicPr>
            <a:picLocks noChangeAspect="1"/>
          </p:cNvPicPr>
          <p:nvPr/>
        </p:nvPicPr>
        <p:blipFill rotWithShape="1">
          <a:blip r:embed="rId3"/>
          <a:srcRect l="28776" t="28299" r="59668" b="50068"/>
          <a:stretch/>
        </p:blipFill>
        <p:spPr>
          <a:xfrm>
            <a:off x="6997959" y="1707501"/>
            <a:ext cx="3863459" cy="4068148"/>
          </a:xfrm>
          <a:prstGeom prst="rect">
            <a:avLst/>
          </a:prstGeom>
        </p:spPr>
      </p:pic>
      <p:sp>
        <p:nvSpPr>
          <p:cNvPr id="5" name="Oval 4">
            <a:extLst>
              <a:ext uri="{FF2B5EF4-FFF2-40B4-BE49-F238E27FC236}">
                <a16:creationId xmlns:a16="http://schemas.microsoft.com/office/drawing/2014/main" id="{7DB4DF62-0D4B-4B5B-964A-3E2E0D31AAA9}"/>
              </a:ext>
            </a:extLst>
          </p:cNvPr>
          <p:cNvSpPr/>
          <p:nvPr/>
        </p:nvSpPr>
        <p:spPr>
          <a:xfrm>
            <a:off x="8929688" y="3984818"/>
            <a:ext cx="228600" cy="228600"/>
          </a:xfrm>
          <a:prstGeom prst="ellipse">
            <a:avLst/>
          </a:prstGeom>
          <a:solidFill>
            <a:srgbClr val="14A73B"/>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B8B11DBE-883F-4749-A9CD-94020CCBB4D8}"/>
              </a:ext>
            </a:extLst>
          </p:cNvPr>
          <p:cNvSpPr/>
          <p:nvPr/>
        </p:nvSpPr>
        <p:spPr>
          <a:xfrm>
            <a:off x="8929688" y="4801214"/>
            <a:ext cx="228600" cy="228600"/>
          </a:xfrm>
          <a:prstGeom prst="ellipse">
            <a:avLst/>
          </a:prstGeom>
          <a:solidFill>
            <a:srgbClr val="F0EA00"/>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tar: 12 Points 6">
            <a:extLst>
              <a:ext uri="{FF2B5EF4-FFF2-40B4-BE49-F238E27FC236}">
                <a16:creationId xmlns:a16="http://schemas.microsoft.com/office/drawing/2014/main" id="{84EEB6E3-1FAA-40D4-A455-086507230740}"/>
              </a:ext>
            </a:extLst>
          </p:cNvPr>
          <p:cNvSpPr/>
          <p:nvPr/>
        </p:nvSpPr>
        <p:spPr>
          <a:xfrm>
            <a:off x="10051244" y="4778354"/>
            <a:ext cx="274320" cy="274320"/>
          </a:xfrm>
          <a:prstGeom prst="star12">
            <a:avLst/>
          </a:prstGeom>
          <a:solidFill>
            <a:srgbClr val="14A73B"/>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08AA5786-C4B3-465B-8550-327B6BF34C12}"/>
              </a:ext>
            </a:extLst>
          </p:cNvPr>
          <p:cNvSpPr>
            <a:spLocks noGrp="1"/>
          </p:cNvSpPr>
          <p:nvPr>
            <p:ph idx="1"/>
          </p:nvPr>
        </p:nvSpPr>
        <p:spPr>
          <a:xfrm>
            <a:off x="838200" y="1248508"/>
            <a:ext cx="6061364" cy="4902078"/>
          </a:xfrm>
        </p:spPr>
        <p:txBody>
          <a:bodyPr>
            <a:normAutofit/>
          </a:bodyPr>
          <a:lstStyle/>
          <a:p>
            <a:r>
              <a:rPr lang="en-US" dirty="0"/>
              <a:t>Power connection</a:t>
            </a:r>
          </a:p>
          <a:p>
            <a:r>
              <a:rPr lang="en-US" dirty="0"/>
              <a:t>Camera link connectors</a:t>
            </a:r>
          </a:p>
          <a:p>
            <a:r>
              <a:rPr lang="en-US" dirty="0"/>
              <a:t>Indicator Lights:</a:t>
            </a:r>
          </a:p>
          <a:p>
            <a:pPr lvl="1">
              <a:lnSpc>
                <a:spcPct val="100000"/>
              </a:lnSpc>
              <a:spcBef>
                <a:spcPts val="0"/>
              </a:spcBef>
              <a:buFont typeface="Courier New" panose="02070309020205020404" pitchFamily="49" charset="0"/>
              <a:buChar char="o"/>
              <a:defRPr/>
            </a:pPr>
            <a:r>
              <a:rPr lang="en-US" dirty="0"/>
              <a:t>Amber: Power is connected and the connection is initiating. This light goes OFF after initiating. </a:t>
            </a:r>
          </a:p>
          <a:p>
            <a:pPr lvl="1">
              <a:lnSpc>
                <a:spcPct val="100000"/>
              </a:lnSpc>
              <a:spcBef>
                <a:spcPts val="0"/>
              </a:spcBef>
              <a:buFont typeface="Courier New" panose="02070309020205020404" pitchFamily="49" charset="0"/>
              <a:buChar char="o"/>
              <a:defRPr/>
            </a:pPr>
            <a:r>
              <a:rPr lang="en-US" dirty="0"/>
              <a:t>Steady green: Camera is operating in Continuous mode </a:t>
            </a:r>
          </a:p>
          <a:p>
            <a:pPr lvl="1">
              <a:lnSpc>
                <a:spcPct val="100000"/>
              </a:lnSpc>
              <a:spcBef>
                <a:spcPts val="0"/>
              </a:spcBef>
              <a:buFont typeface="Courier New" panose="02070309020205020404" pitchFamily="49" charset="0"/>
              <a:buChar char="o"/>
              <a:defRPr/>
            </a:pPr>
            <a:r>
              <a:rPr lang="en-US" dirty="0"/>
              <a:t>Flashing green: Camera is receiving external triggering</a:t>
            </a:r>
          </a:p>
          <a:p>
            <a:pPr lvl="1"/>
            <a:endParaRPr lang="en-US" dirty="0"/>
          </a:p>
        </p:txBody>
      </p:sp>
      <p:sp>
        <p:nvSpPr>
          <p:cNvPr id="9" name="Oval 8">
            <a:extLst>
              <a:ext uri="{FF2B5EF4-FFF2-40B4-BE49-F238E27FC236}">
                <a16:creationId xmlns:a16="http://schemas.microsoft.com/office/drawing/2014/main" id="{E7793B8A-7E77-4E82-B631-CD0801BC3F79}"/>
              </a:ext>
            </a:extLst>
          </p:cNvPr>
          <p:cNvSpPr/>
          <p:nvPr/>
        </p:nvSpPr>
        <p:spPr>
          <a:xfrm>
            <a:off x="10092611" y="3984818"/>
            <a:ext cx="228600" cy="228600"/>
          </a:xfrm>
          <a:prstGeom prst="ellipse">
            <a:avLst/>
          </a:prstGeom>
          <a:solidFill>
            <a:srgbClr val="14A73B"/>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BB9976B-3495-48C9-8D6A-9ABE7F6992DC}"/>
              </a:ext>
            </a:extLst>
          </p:cNvPr>
          <p:cNvSpPr/>
          <p:nvPr/>
        </p:nvSpPr>
        <p:spPr>
          <a:xfrm>
            <a:off x="8929688" y="4804295"/>
            <a:ext cx="228600" cy="228600"/>
          </a:xfrm>
          <a:prstGeom prst="ellipse">
            <a:avLst/>
          </a:prstGeom>
          <a:solidFill>
            <a:srgbClr val="14A73B"/>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0BEEFC63-22FE-4037-87E1-1071DEFEC590}"/>
              </a:ext>
            </a:extLst>
          </p:cNvPr>
          <p:cNvSpPr/>
          <p:nvPr/>
        </p:nvSpPr>
        <p:spPr>
          <a:xfrm>
            <a:off x="10092611" y="4804295"/>
            <a:ext cx="228600" cy="228600"/>
          </a:xfrm>
          <a:prstGeom prst="ellipse">
            <a:avLst/>
          </a:prstGeom>
          <a:solidFill>
            <a:srgbClr val="14A73B"/>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27761F61-9334-44DC-A588-CD477B0D61BC}"/>
              </a:ext>
            </a:extLst>
          </p:cNvPr>
          <p:cNvSpPr/>
          <p:nvPr/>
        </p:nvSpPr>
        <p:spPr>
          <a:xfrm>
            <a:off x="8929688" y="3989438"/>
            <a:ext cx="228600" cy="228600"/>
          </a:xfrm>
          <a:prstGeom prst="ellipse">
            <a:avLst/>
          </a:prstGeom>
          <a:solidFill>
            <a:srgbClr val="F0EA00"/>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C0418CD-8C96-40B3-9324-CE890D9B4DE2}"/>
              </a:ext>
            </a:extLst>
          </p:cNvPr>
          <p:cNvSpPr/>
          <p:nvPr/>
        </p:nvSpPr>
        <p:spPr>
          <a:xfrm>
            <a:off x="10093974" y="4801214"/>
            <a:ext cx="228600" cy="228600"/>
          </a:xfrm>
          <a:prstGeom prst="ellipse">
            <a:avLst/>
          </a:prstGeom>
          <a:solidFill>
            <a:srgbClr val="F0EA00"/>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049838DE-F35B-4AC8-8C9C-E06F03866963}"/>
              </a:ext>
            </a:extLst>
          </p:cNvPr>
          <p:cNvSpPr/>
          <p:nvPr/>
        </p:nvSpPr>
        <p:spPr>
          <a:xfrm>
            <a:off x="10092611" y="3981737"/>
            <a:ext cx="228600" cy="228600"/>
          </a:xfrm>
          <a:prstGeom prst="ellipse">
            <a:avLst/>
          </a:prstGeom>
          <a:solidFill>
            <a:srgbClr val="F0EA00"/>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tar: 12 Points 14">
            <a:extLst>
              <a:ext uri="{FF2B5EF4-FFF2-40B4-BE49-F238E27FC236}">
                <a16:creationId xmlns:a16="http://schemas.microsoft.com/office/drawing/2014/main" id="{418E4696-82C9-4B0A-B8BB-04B90500A010}"/>
              </a:ext>
            </a:extLst>
          </p:cNvPr>
          <p:cNvSpPr/>
          <p:nvPr/>
        </p:nvSpPr>
        <p:spPr>
          <a:xfrm>
            <a:off x="10051244" y="3976573"/>
            <a:ext cx="274320" cy="274320"/>
          </a:xfrm>
          <a:prstGeom prst="star12">
            <a:avLst/>
          </a:prstGeom>
          <a:solidFill>
            <a:srgbClr val="14A73B"/>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tar: 12 Points 15">
            <a:extLst>
              <a:ext uri="{FF2B5EF4-FFF2-40B4-BE49-F238E27FC236}">
                <a16:creationId xmlns:a16="http://schemas.microsoft.com/office/drawing/2014/main" id="{4D4D71FC-B51F-47CE-B96B-2A9793258A0E}"/>
              </a:ext>
            </a:extLst>
          </p:cNvPr>
          <p:cNvSpPr/>
          <p:nvPr/>
        </p:nvSpPr>
        <p:spPr>
          <a:xfrm>
            <a:off x="8906828" y="3966578"/>
            <a:ext cx="274320" cy="274320"/>
          </a:xfrm>
          <a:prstGeom prst="star12">
            <a:avLst/>
          </a:prstGeom>
          <a:solidFill>
            <a:srgbClr val="14A73B"/>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tar: 12 Points 16">
            <a:extLst>
              <a:ext uri="{FF2B5EF4-FFF2-40B4-BE49-F238E27FC236}">
                <a16:creationId xmlns:a16="http://schemas.microsoft.com/office/drawing/2014/main" id="{AE1F6229-7686-4680-AABF-0CE2D6478991}"/>
              </a:ext>
            </a:extLst>
          </p:cNvPr>
          <p:cNvSpPr/>
          <p:nvPr/>
        </p:nvSpPr>
        <p:spPr>
          <a:xfrm>
            <a:off x="8891450" y="4778354"/>
            <a:ext cx="274320" cy="274320"/>
          </a:xfrm>
          <a:prstGeom prst="star12">
            <a:avLst/>
          </a:prstGeom>
          <a:solidFill>
            <a:srgbClr val="14A73B"/>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4896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par>
                                <p:cTn id="39" presetID="1" presetClass="exit" presetSubtype="0" fill="hold" grpId="1" nodeType="withEffect">
                                  <p:stCondLst>
                                    <p:cond delay="0"/>
                                  </p:stCondLst>
                                  <p:childTnLst>
                                    <p:set>
                                      <p:cBhvr>
                                        <p:cTn id="40" dur="1" fill="hold">
                                          <p:stCondLst>
                                            <p:cond delay="0"/>
                                          </p:stCondLst>
                                        </p:cTn>
                                        <p:tgtEl>
                                          <p:spTgt spid="6"/>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2"/>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13"/>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14"/>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
                                            <p:txEl>
                                              <p:pRg st="5" end="5"/>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childTnLst>
                                </p:cTn>
                              </p:par>
                              <p:par>
                                <p:cTn id="59" presetID="1" presetClass="exit" presetSubtype="0" fill="hold" grpId="1" nodeType="withEffect">
                                  <p:stCondLst>
                                    <p:cond delay="0"/>
                                  </p:stCondLst>
                                  <p:childTnLst>
                                    <p:set>
                                      <p:cBhvr>
                                        <p:cTn id="60" dur="1" fill="hold">
                                          <p:stCondLst>
                                            <p:cond delay="0"/>
                                          </p:stCondLst>
                                        </p:cTn>
                                        <p:tgtEl>
                                          <p:spTgt spid="5"/>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9"/>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10"/>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F4F86-97EA-4658-A09C-B1B2D153E3A3}"/>
              </a:ext>
            </a:extLst>
          </p:cNvPr>
          <p:cNvSpPr>
            <a:spLocks noGrp="1"/>
          </p:cNvSpPr>
          <p:nvPr>
            <p:ph type="title"/>
          </p:nvPr>
        </p:nvSpPr>
        <p:spPr/>
        <p:txBody>
          <a:bodyPr/>
          <a:lstStyle/>
          <a:p>
            <a:r>
              <a:rPr lang="en-US" dirty="0"/>
              <a:t>Extender</a:t>
            </a:r>
          </a:p>
        </p:txBody>
      </p:sp>
      <p:sp>
        <p:nvSpPr>
          <p:cNvPr id="3" name="Content Placeholder 2">
            <a:extLst>
              <a:ext uri="{FF2B5EF4-FFF2-40B4-BE49-F238E27FC236}">
                <a16:creationId xmlns:a16="http://schemas.microsoft.com/office/drawing/2014/main" id="{0A374FA9-9D79-4009-A208-5B20057950E8}"/>
              </a:ext>
            </a:extLst>
          </p:cNvPr>
          <p:cNvSpPr>
            <a:spLocks noGrp="1"/>
          </p:cNvSpPr>
          <p:nvPr>
            <p:ph idx="1"/>
          </p:nvPr>
        </p:nvSpPr>
        <p:spPr>
          <a:xfrm>
            <a:off x="838200" y="1248508"/>
            <a:ext cx="4191000" cy="4902078"/>
          </a:xfrm>
        </p:spPr>
        <p:txBody>
          <a:bodyPr/>
          <a:lstStyle/>
          <a:p>
            <a:r>
              <a:rPr lang="en-US" dirty="0"/>
              <a:t>Used to facilitate optical communication between camera and servers</a:t>
            </a:r>
          </a:p>
          <a:p>
            <a:r>
              <a:rPr lang="en-US" dirty="0"/>
              <a:t>Our solution uses </a:t>
            </a:r>
            <a:r>
              <a:rPr lang="en-US" dirty="0" err="1"/>
              <a:t>Gidel</a:t>
            </a:r>
            <a:r>
              <a:rPr lang="en-US" dirty="0"/>
              <a:t> Remote Camera Link over Fiber Optic Device</a:t>
            </a:r>
          </a:p>
        </p:txBody>
      </p:sp>
      <p:pic>
        <p:nvPicPr>
          <p:cNvPr id="4" name="Picture 3">
            <a:extLst>
              <a:ext uri="{FF2B5EF4-FFF2-40B4-BE49-F238E27FC236}">
                <a16:creationId xmlns:a16="http://schemas.microsoft.com/office/drawing/2014/main" id="{5C8683DF-D483-410A-BD76-3A9083EF47A0}"/>
              </a:ext>
            </a:extLst>
          </p:cNvPr>
          <p:cNvPicPr>
            <a:picLocks noChangeAspect="1"/>
          </p:cNvPicPr>
          <p:nvPr/>
        </p:nvPicPr>
        <p:blipFill rotWithShape="1">
          <a:blip r:embed="rId3"/>
          <a:srcRect l="29847" t="36735" r="32959" b="34965"/>
          <a:stretch/>
        </p:blipFill>
        <p:spPr>
          <a:xfrm>
            <a:off x="5129426" y="1637480"/>
            <a:ext cx="6224374" cy="2663932"/>
          </a:xfrm>
          <a:prstGeom prst="rect">
            <a:avLst/>
          </a:prstGeom>
        </p:spPr>
      </p:pic>
    </p:spTree>
    <p:extLst>
      <p:ext uri="{BB962C8B-B14F-4D97-AF65-F5344CB8AC3E}">
        <p14:creationId xmlns:p14="http://schemas.microsoft.com/office/powerpoint/2010/main" val="25170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71FE8-786C-4534-AF11-452F68A5D21E}"/>
              </a:ext>
            </a:extLst>
          </p:cNvPr>
          <p:cNvSpPr>
            <a:spLocks noGrp="1"/>
          </p:cNvSpPr>
          <p:nvPr>
            <p:ph type="title"/>
          </p:nvPr>
        </p:nvSpPr>
        <p:spPr/>
        <p:txBody>
          <a:bodyPr/>
          <a:lstStyle/>
          <a:p>
            <a:r>
              <a:rPr lang="en-US" dirty="0"/>
              <a:t>Extender Real Panel</a:t>
            </a:r>
          </a:p>
        </p:txBody>
      </p:sp>
      <p:sp>
        <p:nvSpPr>
          <p:cNvPr id="7" name="Content Placeholder 6">
            <a:extLst>
              <a:ext uri="{FF2B5EF4-FFF2-40B4-BE49-F238E27FC236}">
                <a16:creationId xmlns:a16="http://schemas.microsoft.com/office/drawing/2014/main" id="{D118EE8A-E84A-44A5-8471-6909230B413E}"/>
              </a:ext>
            </a:extLst>
          </p:cNvPr>
          <p:cNvSpPr>
            <a:spLocks noGrp="1"/>
          </p:cNvSpPr>
          <p:nvPr>
            <p:ph sz="half" idx="1"/>
          </p:nvPr>
        </p:nvSpPr>
        <p:spPr>
          <a:xfrm>
            <a:off x="986383" y="4378393"/>
            <a:ext cx="10838471" cy="1450070"/>
          </a:xfrm>
        </p:spPr>
        <p:txBody>
          <a:bodyPr/>
          <a:lstStyle/>
          <a:p>
            <a:pPr marL="514350" indent="-514350">
              <a:buFont typeface="+mj-lt"/>
              <a:buAutoNum type="arabicPeriod"/>
            </a:pPr>
            <a:r>
              <a:rPr lang="en-US" b="1" dirty="0"/>
              <a:t>Power connection</a:t>
            </a:r>
            <a:r>
              <a:rPr lang="en-US" dirty="0"/>
              <a:t>. LED1 is solid green when power is connected</a:t>
            </a:r>
          </a:p>
        </p:txBody>
      </p:sp>
      <p:sp>
        <p:nvSpPr>
          <p:cNvPr id="8" name="Content Placeholder 7">
            <a:extLst>
              <a:ext uri="{FF2B5EF4-FFF2-40B4-BE49-F238E27FC236}">
                <a16:creationId xmlns:a16="http://schemas.microsoft.com/office/drawing/2014/main" id="{76E8BC16-195A-459A-BA35-196B5137E087}"/>
              </a:ext>
            </a:extLst>
          </p:cNvPr>
          <p:cNvSpPr>
            <a:spLocks noGrp="1"/>
          </p:cNvSpPr>
          <p:nvPr>
            <p:ph sz="half" idx="2"/>
          </p:nvPr>
        </p:nvSpPr>
        <p:spPr>
          <a:xfrm>
            <a:off x="986383" y="4377420"/>
            <a:ext cx="10450544" cy="1923153"/>
          </a:xfrm>
        </p:spPr>
        <p:txBody>
          <a:bodyPr>
            <a:normAutofit/>
          </a:bodyPr>
          <a:lstStyle/>
          <a:p>
            <a:pPr marL="514350" indent="-514350">
              <a:buFont typeface="+mj-lt"/>
              <a:buAutoNum type="arabicPeriod" startAt="3"/>
            </a:pPr>
            <a:r>
              <a:rPr lang="en-US" b="1" dirty="0"/>
              <a:t>Camera Link ‘Base’ connector</a:t>
            </a:r>
            <a:r>
              <a:rPr lang="en-US" dirty="0"/>
              <a:t>. Cable from DIGITAL I/O – 1 connector on camera connected to BASE connector on extender.  On this channel transmitted images (download) and commands (upload)</a:t>
            </a:r>
          </a:p>
        </p:txBody>
      </p:sp>
      <p:pic>
        <p:nvPicPr>
          <p:cNvPr id="4" name="Picture 3">
            <a:extLst>
              <a:ext uri="{FF2B5EF4-FFF2-40B4-BE49-F238E27FC236}">
                <a16:creationId xmlns:a16="http://schemas.microsoft.com/office/drawing/2014/main" id="{38B62073-77E6-4E1A-AFED-624A0E7BA21B}"/>
              </a:ext>
            </a:extLst>
          </p:cNvPr>
          <p:cNvPicPr>
            <a:picLocks noChangeAspect="1"/>
          </p:cNvPicPr>
          <p:nvPr/>
        </p:nvPicPr>
        <p:blipFill rotWithShape="1">
          <a:blip r:embed="rId3"/>
          <a:srcRect l="31023" t="49495" r="31818" b="28889"/>
          <a:stretch/>
        </p:blipFill>
        <p:spPr>
          <a:xfrm>
            <a:off x="3318163" y="1690688"/>
            <a:ext cx="5874328" cy="1922180"/>
          </a:xfrm>
          <a:prstGeom prst="rect">
            <a:avLst/>
          </a:prstGeom>
        </p:spPr>
      </p:pic>
      <p:sp>
        <p:nvSpPr>
          <p:cNvPr id="9" name="Content Placeholder 7">
            <a:extLst>
              <a:ext uri="{FF2B5EF4-FFF2-40B4-BE49-F238E27FC236}">
                <a16:creationId xmlns:a16="http://schemas.microsoft.com/office/drawing/2014/main" id="{BB25F380-F167-45A9-84AC-94CAA98E68A0}"/>
              </a:ext>
            </a:extLst>
          </p:cNvPr>
          <p:cNvSpPr txBox="1">
            <a:spLocks/>
          </p:cNvSpPr>
          <p:nvPr/>
        </p:nvSpPr>
        <p:spPr>
          <a:xfrm>
            <a:off x="986790" y="4379821"/>
            <a:ext cx="10283190" cy="31381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startAt="4"/>
            </a:pPr>
            <a:r>
              <a:rPr lang="en-US" b="1" dirty="0"/>
              <a:t>Camera Link ‘FULL connector</a:t>
            </a:r>
            <a:r>
              <a:rPr lang="en-US" dirty="0"/>
              <a:t>. Cable from DIGITAL I/O – 2 connector on camera connected to FULL connector on extender.  On this channel transmitted images (download)</a:t>
            </a:r>
          </a:p>
        </p:txBody>
      </p:sp>
      <p:sp>
        <p:nvSpPr>
          <p:cNvPr id="10" name="Content Placeholder 7">
            <a:extLst>
              <a:ext uri="{FF2B5EF4-FFF2-40B4-BE49-F238E27FC236}">
                <a16:creationId xmlns:a16="http://schemas.microsoft.com/office/drawing/2014/main" id="{06F6D495-25E9-4340-AD36-C8FC4D060F17}"/>
              </a:ext>
            </a:extLst>
          </p:cNvPr>
          <p:cNvSpPr txBox="1">
            <a:spLocks/>
          </p:cNvSpPr>
          <p:nvPr/>
        </p:nvSpPr>
        <p:spPr>
          <a:xfrm>
            <a:off x="986383" y="4376964"/>
            <a:ext cx="10450544" cy="21921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startAt="5"/>
            </a:pPr>
            <a:r>
              <a:rPr lang="en-US" b="1" dirty="0"/>
              <a:t>A remote RS232 via an SDR connector.  </a:t>
            </a:r>
            <a:r>
              <a:rPr lang="en-US" dirty="0"/>
              <a:t>Birger connected to this I/O connection with RS232 to SDR cable</a:t>
            </a:r>
          </a:p>
        </p:txBody>
      </p:sp>
      <p:sp>
        <p:nvSpPr>
          <p:cNvPr id="11" name="Content Placeholder 6">
            <a:extLst>
              <a:ext uri="{FF2B5EF4-FFF2-40B4-BE49-F238E27FC236}">
                <a16:creationId xmlns:a16="http://schemas.microsoft.com/office/drawing/2014/main" id="{F17D776F-D9A6-4463-86B7-035890D61CC9}"/>
              </a:ext>
            </a:extLst>
          </p:cNvPr>
          <p:cNvSpPr txBox="1">
            <a:spLocks/>
          </p:cNvSpPr>
          <p:nvPr/>
        </p:nvSpPr>
        <p:spPr>
          <a:xfrm>
            <a:off x="986383" y="4378393"/>
            <a:ext cx="10450544" cy="31381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startAt="2"/>
            </a:pPr>
            <a:r>
              <a:rPr lang="en-US" b="1" dirty="0"/>
              <a:t>Fiber connection</a:t>
            </a:r>
            <a:r>
              <a:rPr lang="en-US" dirty="0"/>
              <a:t>. Fibers connected between this connection and patch panel (server side)</a:t>
            </a:r>
          </a:p>
          <a:p>
            <a:pPr marL="514350" indent="-514350">
              <a:buFont typeface="+mj-lt"/>
              <a:buAutoNum type="arabicPeriod" startAt="2"/>
            </a:pPr>
            <a:endParaRPr lang="en-US" dirty="0"/>
          </a:p>
        </p:txBody>
      </p:sp>
      <p:sp>
        <p:nvSpPr>
          <p:cNvPr id="12" name="Rectangle 11">
            <a:extLst>
              <a:ext uri="{FF2B5EF4-FFF2-40B4-BE49-F238E27FC236}">
                <a16:creationId xmlns:a16="http://schemas.microsoft.com/office/drawing/2014/main" id="{3CC17347-9F9D-46F4-AF44-D6A3D6CA3771}"/>
              </a:ext>
            </a:extLst>
          </p:cNvPr>
          <p:cNvSpPr/>
          <p:nvPr/>
        </p:nvSpPr>
        <p:spPr>
          <a:xfrm>
            <a:off x="3595254" y="1829846"/>
            <a:ext cx="1387563" cy="132417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E92CC69-045F-4098-8A39-7E81C179CA52}"/>
              </a:ext>
            </a:extLst>
          </p:cNvPr>
          <p:cNvSpPr/>
          <p:nvPr/>
        </p:nvSpPr>
        <p:spPr>
          <a:xfrm>
            <a:off x="4675908" y="2491931"/>
            <a:ext cx="1387563" cy="132417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B000ED86-5131-43EA-B6F4-8AD688A63998}"/>
              </a:ext>
            </a:extLst>
          </p:cNvPr>
          <p:cNvSpPr/>
          <p:nvPr/>
        </p:nvSpPr>
        <p:spPr>
          <a:xfrm>
            <a:off x="5059617" y="1829846"/>
            <a:ext cx="1977287" cy="90673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CB8D923-61DF-4121-AF20-30FE11A3CE42}"/>
              </a:ext>
            </a:extLst>
          </p:cNvPr>
          <p:cNvSpPr/>
          <p:nvPr/>
        </p:nvSpPr>
        <p:spPr>
          <a:xfrm>
            <a:off x="7036904" y="1829845"/>
            <a:ext cx="1881809" cy="143019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A76EB05-227D-4706-9083-75F831E8C00A}"/>
              </a:ext>
            </a:extLst>
          </p:cNvPr>
          <p:cNvSpPr/>
          <p:nvPr/>
        </p:nvSpPr>
        <p:spPr>
          <a:xfrm>
            <a:off x="6096000" y="2651779"/>
            <a:ext cx="1048125" cy="74741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35290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7">
                                            <p:txEl>
                                              <p:pRg st="0" end="0"/>
                                            </p:txEl>
                                          </p:spTgt>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1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11"/>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3"/>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8">
                                            <p:txEl>
                                              <p:pRg st="0" end="0"/>
                                            </p:txEl>
                                          </p:spTgt>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1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par>
                                <p:cTn id="45" presetID="1" presetClass="exit" presetSubtype="0" fill="hold" grpId="1" nodeType="withEffect">
                                  <p:stCondLst>
                                    <p:cond delay="0"/>
                                  </p:stCondLst>
                                  <p:childTnLst>
                                    <p:set>
                                      <p:cBhvr>
                                        <p:cTn id="46" dur="1" fill="hold">
                                          <p:stCondLst>
                                            <p:cond delay="0"/>
                                          </p:stCondLst>
                                        </p:cTn>
                                        <p:tgtEl>
                                          <p:spTgt spid="9"/>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7" grpId="1" build="p"/>
      <p:bldP spid="8" grpId="0" build="p"/>
      <p:bldP spid="8" grpId="1" build="p"/>
      <p:bldP spid="9" grpId="0"/>
      <p:bldP spid="9" grpId="1"/>
      <p:bldP spid="10" grpId="0"/>
      <p:bldP spid="11" grpId="0"/>
      <p:bldP spid="11" grpId="1"/>
      <p:bldP spid="12" grpId="0" animBg="1"/>
      <p:bldP spid="12" grpId="1" animBg="1"/>
      <p:bldP spid="13" grpId="0" animBg="1"/>
      <p:bldP spid="13" grpId="1" animBg="1"/>
      <p:bldP spid="14" grpId="0" animBg="1"/>
      <p:bldP spid="14" grpId="1" animBg="1"/>
      <p:bldP spid="15" grpId="0" animBg="1"/>
      <p:bldP spid="15" grpId="1"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19112-00BD-4AF6-A759-BB689D950FAD}"/>
              </a:ext>
            </a:extLst>
          </p:cNvPr>
          <p:cNvSpPr>
            <a:spLocks noGrp="1"/>
          </p:cNvSpPr>
          <p:nvPr>
            <p:ph type="title"/>
          </p:nvPr>
        </p:nvSpPr>
        <p:spPr/>
        <p:txBody>
          <a:bodyPr/>
          <a:lstStyle/>
          <a:p>
            <a:r>
              <a:rPr lang="en-US" dirty="0"/>
              <a:t>Birger</a:t>
            </a:r>
          </a:p>
        </p:txBody>
      </p:sp>
      <p:sp>
        <p:nvSpPr>
          <p:cNvPr id="3" name="Content Placeholder 2">
            <a:extLst>
              <a:ext uri="{FF2B5EF4-FFF2-40B4-BE49-F238E27FC236}">
                <a16:creationId xmlns:a16="http://schemas.microsoft.com/office/drawing/2014/main" id="{79AC4D3F-6228-4AD2-805A-08CAF6F3C6F4}"/>
              </a:ext>
            </a:extLst>
          </p:cNvPr>
          <p:cNvSpPr>
            <a:spLocks noGrp="1"/>
          </p:cNvSpPr>
          <p:nvPr>
            <p:ph idx="1"/>
          </p:nvPr>
        </p:nvSpPr>
        <p:spPr>
          <a:xfrm>
            <a:off x="838200" y="1248508"/>
            <a:ext cx="6449291" cy="4902078"/>
          </a:xfrm>
        </p:spPr>
        <p:txBody>
          <a:bodyPr/>
          <a:lstStyle/>
          <a:p>
            <a:r>
              <a:rPr lang="en-US" dirty="0"/>
              <a:t>Connects between the camera and lens to control lens aperture and focus remotely.</a:t>
            </a:r>
          </a:p>
          <a:p>
            <a:r>
              <a:rPr lang="en-US" dirty="0"/>
              <a:t>Presents lens type and current focal length in Birger application. </a:t>
            </a:r>
          </a:p>
          <a:p>
            <a:r>
              <a:rPr lang="en-US" dirty="0"/>
              <a:t>No longer required to manually adjust focus and aperture, saving significant time.</a:t>
            </a:r>
          </a:p>
        </p:txBody>
      </p:sp>
      <p:pic>
        <p:nvPicPr>
          <p:cNvPr id="4" name="Picture 3">
            <a:extLst>
              <a:ext uri="{FF2B5EF4-FFF2-40B4-BE49-F238E27FC236}">
                <a16:creationId xmlns:a16="http://schemas.microsoft.com/office/drawing/2014/main" id="{88380EF6-4A84-4ABB-B86B-E9CC05076B1F}"/>
              </a:ext>
            </a:extLst>
          </p:cNvPr>
          <p:cNvPicPr>
            <a:picLocks noChangeAspect="1"/>
          </p:cNvPicPr>
          <p:nvPr/>
        </p:nvPicPr>
        <p:blipFill rotWithShape="1">
          <a:blip r:embed="rId3"/>
          <a:srcRect l="42159" t="35152" r="42500" b="36768"/>
          <a:stretch/>
        </p:blipFill>
        <p:spPr>
          <a:xfrm>
            <a:off x="7578436" y="1387916"/>
            <a:ext cx="3657600" cy="3765975"/>
          </a:xfrm>
          <a:prstGeom prst="rect">
            <a:avLst/>
          </a:prstGeom>
        </p:spPr>
      </p:pic>
    </p:spTree>
    <p:extLst>
      <p:ext uri="{BB962C8B-B14F-4D97-AF65-F5344CB8AC3E}">
        <p14:creationId xmlns:p14="http://schemas.microsoft.com/office/powerpoint/2010/main" val="1829576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74C50-A216-4434-B498-FE67218C8C25}"/>
              </a:ext>
            </a:extLst>
          </p:cNvPr>
          <p:cNvSpPr>
            <a:spLocks noGrp="1"/>
          </p:cNvSpPr>
          <p:nvPr>
            <p:ph type="title"/>
          </p:nvPr>
        </p:nvSpPr>
        <p:spPr/>
        <p:txBody>
          <a:bodyPr/>
          <a:lstStyle/>
          <a:p>
            <a:r>
              <a:rPr lang="en-US" dirty="0"/>
              <a:t>Birger Interface</a:t>
            </a:r>
          </a:p>
        </p:txBody>
      </p:sp>
      <p:pic>
        <p:nvPicPr>
          <p:cNvPr id="4" name="Picture 3">
            <a:extLst>
              <a:ext uri="{FF2B5EF4-FFF2-40B4-BE49-F238E27FC236}">
                <a16:creationId xmlns:a16="http://schemas.microsoft.com/office/drawing/2014/main" id="{BF1F78A6-07A7-4926-B98B-C7EA94CA4403}"/>
              </a:ext>
            </a:extLst>
          </p:cNvPr>
          <p:cNvPicPr>
            <a:picLocks noChangeAspect="1"/>
          </p:cNvPicPr>
          <p:nvPr/>
        </p:nvPicPr>
        <p:blipFill rotWithShape="1">
          <a:blip r:embed="rId3"/>
          <a:srcRect l="33864" t="27677" r="32387" b="29495"/>
          <a:stretch/>
        </p:blipFill>
        <p:spPr>
          <a:xfrm>
            <a:off x="3438184" y="1517226"/>
            <a:ext cx="5531689" cy="3948546"/>
          </a:xfrm>
          <a:prstGeom prst="rect">
            <a:avLst/>
          </a:prstGeom>
        </p:spPr>
      </p:pic>
      <p:sp>
        <p:nvSpPr>
          <p:cNvPr id="5" name="Rectangle: Rounded Corners 4">
            <a:extLst>
              <a:ext uri="{FF2B5EF4-FFF2-40B4-BE49-F238E27FC236}">
                <a16:creationId xmlns:a16="http://schemas.microsoft.com/office/drawing/2014/main" id="{6A87E51F-6187-4504-8FEB-19554FA40BF6}"/>
              </a:ext>
            </a:extLst>
          </p:cNvPr>
          <p:cNvSpPr/>
          <p:nvPr/>
        </p:nvSpPr>
        <p:spPr>
          <a:xfrm>
            <a:off x="3298785" y="5611382"/>
            <a:ext cx="5810491" cy="937549"/>
          </a:xfrm>
          <a:prstGeom prst="roundRect">
            <a:avLst/>
          </a:prstGeom>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C01C3EFB-DAE2-4B2C-AA52-5FE80F7C7D65}"/>
              </a:ext>
            </a:extLst>
          </p:cNvPr>
          <p:cNvSpPr txBox="1"/>
          <p:nvPr/>
        </p:nvSpPr>
        <p:spPr>
          <a:xfrm>
            <a:off x="4691660" y="5756990"/>
            <a:ext cx="3024739" cy="646331"/>
          </a:xfrm>
          <a:prstGeom prst="rect">
            <a:avLst/>
          </a:prstGeom>
          <a:noFill/>
        </p:spPr>
        <p:txBody>
          <a:bodyPr wrap="none" rtlCol="0">
            <a:spAutoFit/>
          </a:bodyPr>
          <a:lstStyle/>
          <a:p>
            <a:pPr algn="ctr"/>
            <a:r>
              <a:rPr lang="en-US" b="1" dirty="0"/>
              <a:t>Birger Overview Video:</a:t>
            </a:r>
            <a:br>
              <a:rPr lang="en-US" b="1" dirty="0"/>
            </a:br>
            <a:r>
              <a:rPr lang="en-US" dirty="0">
                <a:hlinkClick r:id="rId4"/>
              </a:rPr>
              <a:t>https://vimeo.com/26355552</a:t>
            </a:r>
            <a:r>
              <a:rPr lang="en-US" dirty="0"/>
              <a:t> </a:t>
            </a:r>
          </a:p>
        </p:txBody>
      </p:sp>
      <p:cxnSp>
        <p:nvCxnSpPr>
          <p:cNvPr id="9" name="Straight Arrow Connector 8">
            <a:extLst>
              <a:ext uri="{FF2B5EF4-FFF2-40B4-BE49-F238E27FC236}">
                <a16:creationId xmlns:a16="http://schemas.microsoft.com/office/drawing/2014/main" id="{47D110DE-A774-47F3-9EF1-C211A22CD6F3}"/>
              </a:ext>
            </a:extLst>
          </p:cNvPr>
          <p:cNvCxnSpPr/>
          <p:nvPr/>
        </p:nvCxnSpPr>
        <p:spPr>
          <a:xfrm>
            <a:off x="2329543" y="3211286"/>
            <a:ext cx="2144486"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61267DF-064A-4462-A396-7CED1E722756}"/>
              </a:ext>
            </a:extLst>
          </p:cNvPr>
          <p:cNvSpPr txBox="1"/>
          <p:nvPr/>
        </p:nvSpPr>
        <p:spPr>
          <a:xfrm>
            <a:off x="348343" y="2888436"/>
            <a:ext cx="1959429" cy="923330"/>
          </a:xfrm>
          <a:prstGeom prst="rect">
            <a:avLst/>
          </a:prstGeom>
          <a:noFill/>
        </p:spPr>
        <p:txBody>
          <a:bodyPr wrap="square" rtlCol="0">
            <a:spAutoFit/>
          </a:bodyPr>
          <a:lstStyle/>
          <a:p>
            <a:r>
              <a:rPr lang="en-US" dirty="0"/>
              <a:t>Lens (4) connected to Birger interface using EF mount</a:t>
            </a:r>
          </a:p>
        </p:txBody>
      </p:sp>
      <p:cxnSp>
        <p:nvCxnSpPr>
          <p:cNvPr id="11" name="Straight Arrow Connector 10">
            <a:extLst>
              <a:ext uri="{FF2B5EF4-FFF2-40B4-BE49-F238E27FC236}">
                <a16:creationId xmlns:a16="http://schemas.microsoft.com/office/drawing/2014/main" id="{34A70F19-4396-4763-AC88-9E8C62A6F845}"/>
              </a:ext>
            </a:extLst>
          </p:cNvPr>
          <p:cNvCxnSpPr>
            <a:cxnSpLocks/>
          </p:cNvCxnSpPr>
          <p:nvPr/>
        </p:nvCxnSpPr>
        <p:spPr>
          <a:xfrm>
            <a:off x="2449286" y="2351314"/>
            <a:ext cx="2699657" cy="53712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59E4611-BFB5-44B6-BD74-782D7F3B129E}"/>
              </a:ext>
            </a:extLst>
          </p:cNvPr>
          <p:cNvSpPr txBox="1"/>
          <p:nvPr/>
        </p:nvSpPr>
        <p:spPr>
          <a:xfrm>
            <a:off x="598714" y="2095695"/>
            <a:ext cx="1943417" cy="369332"/>
          </a:xfrm>
          <a:prstGeom prst="rect">
            <a:avLst/>
          </a:prstGeom>
          <a:noFill/>
        </p:spPr>
        <p:txBody>
          <a:bodyPr wrap="none" rtlCol="0">
            <a:spAutoFit/>
          </a:bodyPr>
          <a:lstStyle/>
          <a:p>
            <a:r>
              <a:rPr lang="en-US" dirty="0"/>
              <a:t>Birger Interface (1)</a:t>
            </a:r>
          </a:p>
        </p:txBody>
      </p:sp>
      <p:cxnSp>
        <p:nvCxnSpPr>
          <p:cNvPr id="15" name="Straight Arrow Connector 14">
            <a:extLst>
              <a:ext uri="{FF2B5EF4-FFF2-40B4-BE49-F238E27FC236}">
                <a16:creationId xmlns:a16="http://schemas.microsoft.com/office/drawing/2014/main" id="{72B22285-3672-49E4-B744-08C82DD86321}"/>
              </a:ext>
            </a:extLst>
          </p:cNvPr>
          <p:cNvCxnSpPr>
            <a:cxnSpLocks/>
            <a:stCxn id="17" idx="1"/>
          </p:cNvCxnSpPr>
          <p:nvPr/>
        </p:nvCxnSpPr>
        <p:spPr>
          <a:xfrm flipH="1">
            <a:off x="6466114" y="1840392"/>
            <a:ext cx="2540112" cy="71828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E7EE96C-4BF9-4B12-99A3-38B437E513BC}"/>
              </a:ext>
            </a:extLst>
          </p:cNvPr>
          <p:cNvSpPr txBox="1"/>
          <p:nvPr/>
        </p:nvSpPr>
        <p:spPr>
          <a:xfrm>
            <a:off x="9006226" y="1517226"/>
            <a:ext cx="3113314" cy="646331"/>
          </a:xfrm>
          <a:prstGeom prst="rect">
            <a:avLst/>
          </a:prstGeom>
          <a:noFill/>
        </p:spPr>
        <p:txBody>
          <a:bodyPr wrap="square" rtlCol="0">
            <a:spAutoFit/>
          </a:bodyPr>
          <a:lstStyle/>
          <a:p>
            <a:r>
              <a:rPr lang="en-US" dirty="0"/>
              <a:t>Camera (5) connected to Birger Interface Using F mount</a:t>
            </a:r>
          </a:p>
        </p:txBody>
      </p:sp>
      <p:cxnSp>
        <p:nvCxnSpPr>
          <p:cNvPr id="24" name="Straight Arrow Connector 23">
            <a:extLst>
              <a:ext uri="{FF2B5EF4-FFF2-40B4-BE49-F238E27FC236}">
                <a16:creationId xmlns:a16="http://schemas.microsoft.com/office/drawing/2014/main" id="{8D9A278D-2F45-45DB-B374-363762955EA9}"/>
              </a:ext>
            </a:extLst>
          </p:cNvPr>
          <p:cNvCxnSpPr>
            <a:cxnSpLocks/>
          </p:cNvCxnSpPr>
          <p:nvPr/>
        </p:nvCxnSpPr>
        <p:spPr>
          <a:xfrm>
            <a:off x="2449286" y="4833257"/>
            <a:ext cx="3733717"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2C442B60-05EF-459D-9D2E-2ACECC2D6B54}"/>
              </a:ext>
            </a:extLst>
          </p:cNvPr>
          <p:cNvSpPr txBox="1"/>
          <p:nvPr/>
        </p:nvSpPr>
        <p:spPr>
          <a:xfrm>
            <a:off x="489857" y="4502223"/>
            <a:ext cx="1959429" cy="646331"/>
          </a:xfrm>
          <a:prstGeom prst="rect">
            <a:avLst/>
          </a:prstGeom>
          <a:noFill/>
        </p:spPr>
        <p:txBody>
          <a:bodyPr wrap="square" rtlCol="0">
            <a:spAutoFit/>
          </a:bodyPr>
          <a:lstStyle/>
          <a:p>
            <a:pPr algn="ctr"/>
            <a:r>
              <a:rPr lang="en-US" dirty="0"/>
              <a:t>Birger power input</a:t>
            </a:r>
            <a:br>
              <a:rPr lang="en-US" dirty="0"/>
            </a:br>
            <a:r>
              <a:rPr lang="en-US" dirty="0"/>
              <a:t>(12 volt DC)</a:t>
            </a:r>
          </a:p>
        </p:txBody>
      </p:sp>
      <p:cxnSp>
        <p:nvCxnSpPr>
          <p:cNvPr id="28" name="Straight Arrow Connector 27">
            <a:extLst>
              <a:ext uri="{FF2B5EF4-FFF2-40B4-BE49-F238E27FC236}">
                <a16:creationId xmlns:a16="http://schemas.microsoft.com/office/drawing/2014/main" id="{B52BF12D-2E7C-47AE-AC5B-7BA43A0C7A5A}"/>
              </a:ext>
            </a:extLst>
          </p:cNvPr>
          <p:cNvCxnSpPr>
            <a:cxnSpLocks/>
          </p:cNvCxnSpPr>
          <p:nvPr/>
        </p:nvCxnSpPr>
        <p:spPr>
          <a:xfrm flipH="1">
            <a:off x="7560173" y="4594628"/>
            <a:ext cx="1446053" cy="24951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0410146C-D60E-4004-8543-5A40B11A3DD0}"/>
              </a:ext>
            </a:extLst>
          </p:cNvPr>
          <p:cNvSpPr txBox="1"/>
          <p:nvPr/>
        </p:nvSpPr>
        <p:spPr>
          <a:xfrm>
            <a:off x="9006226" y="3842755"/>
            <a:ext cx="3113314" cy="1477328"/>
          </a:xfrm>
          <a:prstGeom prst="rect">
            <a:avLst/>
          </a:prstGeom>
          <a:noFill/>
        </p:spPr>
        <p:txBody>
          <a:bodyPr wrap="square" rtlCol="0">
            <a:spAutoFit/>
          </a:bodyPr>
          <a:lstStyle/>
          <a:p>
            <a:r>
              <a:rPr lang="en-US" dirty="0"/>
              <a:t>RS-232 connector: Birger sends and receives signals by RS-232 protocol through extender. RS232 to SDR cable connected between Birger and Extender</a:t>
            </a:r>
          </a:p>
        </p:txBody>
      </p:sp>
    </p:spTree>
    <p:extLst>
      <p:ext uri="{BB962C8B-B14F-4D97-AF65-F5344CB8AC3E}">
        <p14:creationId xmlns:p14="http://schemas.microsoft.com/office/powerpoint/2010/main" val="371287471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1372</TotalTime>
  <Words>3651</Words>
  <Application>Microsoft Office PowerPoint</Application>
  <PresentationFormat>Widescreen</PresentationFormat>
  <Paragraphs>300</Paragraphs>
  <Slides>23</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Courier New</vt:lpstr>
      <vt:lpstr>Office Theme</vt:lpstr>
      <vt:lpstr>True VR: Camera Components</vt:lpstr>
      <vt:lpstr>Training Outline</vt:lpstr>
      <vt:lpstr>Camera and its Server Side Connections </vt:lpstr>
      <vt:lpstr>Camera</vt:lpstr>
      <vt:lpstr>Camera Rear Panel</vt:lpstr>
      <vt:lpstr>Extender</vt:lpstr>
      <vt:lpstr>Extender Real Panel</vt:lpstr>
      <vt:lpstr>Birger</vt:lpstr>
      <vt:lpstr>Birger Interface</vt:lpstr>
      <vt:lpstr>Lens</vt:lpstr>
      <vt:lpstr>Common Zoom and Prime Lenses</vt:lpstr>
      <vt:lpstr>Camera Link Protocol</vt:lpstr>
      <vt:lpstr>Camera Link Protocol (continued)</vt:lpstr>
      <vt:lpstr>FrameGrabber Card</vt:lpstr>
      <vt:lpstr>FrameGrabber Card Interface</vt:lpstr>
      <vt:lpstr>Trigger Box Panel </vt:lpstr>
      <vt:lpstr>Trigger Box Panel (continued)</vt:lpstr>
      <vt:lpstr>Trigger Cables</vt:lpstr>
      <vt:lpstr>Camera Enclosure</vt:lpstr>
      <vt:lpstr>Power Supply</vt:lpstr>
      <vt:lpstr>Optical Fibers</vt:lpstr>
      <vt:lpstr>Patch Panel</vt:lpstr>
      <vt:lpstr>Congratulations!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Yanhui luo</dc:creator>
  <cp:lastModifiedBy>Yanhui luo</cp:lastModifiedBy>
  <cp:revision>51</cp:revision>
  <dcterms:created xsi:type="dcterms:W3CDTF">2017-08-31T18:09:56Z</dcterms:created>
  <dcterms:modified xsi:type="dcterms:W3CDTF">2017-09-29T17:37:50Z</dcterms:modified>
</cp:coreProperties>
</file>